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4"/>
    <p:restoredTop sz="79943"/>
  </p:normalViewPr>
  <p:slideViewPr>
    <p:cSldViewPr snapToGrid="0" showGuides="1">
      <p:cViewPr varScale="1">
        <p:scale>
          <a:sx n="95" d="100"/>
          <a:sy n="95" d="100"/>
        </p:scale>
        <p:origin x="116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7C911-41B1-41B5-9266-DA8DDC5833A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95E4C1B-00F7-4E40-B23F-D7D087C2B9DE}">
      <dgm:prSet/>
      <dgm:spPr/>
      <dgm:t>
        <a:bodyPr/>
        <a:lstStyle/>
        <a:p>
          <a:pPr>
            <a:defRPr cap="all"/>
          </a:pPr>
          <a:r>
            <a:rPr lang="en-US" dirty="0"/>
            <a:t>Energy Consumption</a:t>
          </a:r>
        </a:p>
      </dgm:t>
    </dgm:pt>
    <dgm:pt modelId="{0E1F012C-6210-44CD-939A-66A697A87239}" type="parTrans" cxnId="{02086F3A-89D0-4525-B75C-506B972DE099}">
      <dgm:prSet/>
      <dgm:spPr/>
      <dgm:t>
        <a:bodyPr/>
        <a:lstStyle/>
        <a:p>
          <a:endParaRPr lang="en-US"/>
        </a:p>
      </dgm:t>
    </dgm:pt>
    <dgm:pt modelId="{A184DD67-AD60-493C-A1F8-D9AEC1C5E706}" type="sibTrans" cxnId="{02086F3A-89D0-4525-B75C-506B972DE099}">
      <dgm:prSet/>
      <dgm:spPr/>
      <dgm:t>
        <a:bodyPr/>
        <a:lstStyle/>
        <a:p>
          <a:endParaRPr lang="en-US"/>
        </a:p>
      </dgm:t>
    </dgm:pt>
    <dgm:pt modelId="{56C85E11-49D0-461D-9098-6FECAAB5419F}">
      <dgm:prSet/>
      <dgm:spPr/>
      <dgm:t>
        <a:bodyPr/>
        <a:lstStyle/>
        <a:p>
          <a:pPr>
            <a:defRPr cap="all"/>
          </a:pPr>
          <a:r>
            <a:rPr lang="en-US" dirty="0"/>
            <a:t>Waste generation</a:t>
          </a:r>
        </a:p>
      </dgm:t>
    </dgm:pt>
    <dgm:pt modelId="{EB81D6A2-5759-47A8-98AA-34A83FA1A6D9}" type="parTrans" cxnId="{5BA920C6-DD73-48F0-B35E-4BA942D1666B}">
      <dgm:prSet/>
      <dgm:spPr/>
      <dgm:t>
        <a:bodyPr/>
        <a:lstStyle/>
        <a:p>
          <a:endParaRPr lang="en-US"/>
        </a:p>
      </dgm:t>
    </dgm:pt>
    <dgm:pt modelId="{5A996898-3B74-4C5E-83D4-4ADB66AF6642}" type="sibTrans" cxnId="{5BA920C6-DD73-48F0-B35E-4BA942D1666B}">
      <dgm:prSet/>
      <dgm:spPr/>
      <dgm:t>
        <a:bodyPr/>
        <a:lstStyle/>
        <a:p>
          <a:endParaRPr lang="en-US"/>
        </a:p>
      </dgm:t>
    </dgm:pt>
    <dgm:pt modelId="{D349DA4C-A6E0-4E7D-95EA-E4B70A1EC027}">
      <dgm:prSet/>
      <dgm:spPr/>
      <dgm:t>
        <a:bodyPr/>
        <a:lstStyle/>
        <a:p>
          <a:pPr>
            <a:defRPr cap="all"/>
          </a:pPr>
          <a:r>
            <a:rPr lang="en-US" dirty="0"/>
            <a:t>Utilization of resources</a:t>
          </a:r>
        </a:p>
      </dgm:t>
    </dgm:pt>
    <dgm:pt modelId="{E5A39858-3AAF-4DF5-A391-561082AB9579}" type="parTrans" cxnId="{656087A7-3000-4C8D-A54C-F35FE4634414}">
      <dgm:prSet/>
      <dgm:spPr/>
      <dgm:t>
        <a:bodyPr/>
        <a:lstStyle/>
        <a:p>
          <a:endParaRPr lang="en-US"/>
        </a:p>
      </dgm:t>
    </dgm:pt>
    <dgm:pt modelId="{15FDB571-6956-4B98-9D9D-E761571A8BAE}" type="sibTrans" cxnId="{656087A7-3000-4C8D-A54C-F35FE4634414}">
      <dgm:prSet/>
      <dgm:spPr/>
      <dgm:t>
        <a:bodyPr/>
        <a:lstStyle/>
        <a:p>
          <a:endParaRPr lang="en-US"/>
        </a:p>
      </dgm:t>
    </dgm:pt>
    <dgm:pt modelId="{1485E5BB-F431-4BFA-8846-67E941535B7D}">
      <dgm:prSet/>
      <dgm:spPr/>
      <dgm:t>
        <a:bodyPr/>
        <a:lstStyle/>
        <a:p>
          <a:pPr>
            <a:defRPr cap="all"/>
          </a:pPr>
          <a:r>
            <a:rPr lang="en-US" dirty="0"/>
            <a:t>Carbon Footprint</a:t>
          </a:r>
        </a:p>
      </dgm:t>
    </dgm:pt>
    <dgm:pt modelId="{301D5846-63A7-468F-B805-A635E0EA6D49}" type="parTrans" cxnId="{2660820F-491A-457B-9438-E7BFA758AB2D}">
      <dgm:prSet/>
      <dgm:spPr/>
      <dgm:t>
        <a:bodyPr/>
        <a:lstStyle/>
        <a:p>
          <a:endParaRPr lang="en-US"/>
        </a:p>
      </dgm:t>
    </dgm:pt>
    <dgm:pt modelId="{23B96D84-CF4B-4D01-A0DA-56241AE85112}" type="sibTrans" cxnId="{2660820F-491A-457B-9438-E7BFA758AB2D}">
      <dgm:prSet/>
      <dgm:spPr/>
      <dgm:t>
        <a:bodyPr/>
        <a:lstStyle/>
        <a:p>
          <a:endParaRPr lang="en-US"/>
        </a:p>
      </dgm:t>
    </dgm:pt>
    <dgm:pt modelId="{31D359BC-C7F8-45DC-87D3-FBA4CD801320}">
      <dgm:prSet/>
      <dgm:spPr/>
      <dgm:t>
        <a:bodyPr/>
        <a:lstStyle/>
        <a:p>
          <a:pPr>
            <a:defRPr cap="all"/>
          </a:pPr>
          <a:r>
            <a:rPr lang="en-US" dirty="0"/>
            <a:t>Sustainable Research Practices</a:t>
          </a:r>
        </a:p>
      </dgm:t>
    </dgm:pt>
    <dgm:pt modelId="{F37654AA-B148-491F-9CD9-9074994E7CF7}" type="parTrans" cxnId="{CD32A242-716D-4064-9648-772349BEA772}">
      <dgm:prSet/>
      <dgm:spPr/>
      <dgm:t>
        <a:bodyPr/>
        <a:lstStyle/>
        <a:p>
          <a:endParaRPr lang="en-US"/>
        </a:p>
      </dgm:t>
    </dgm:pt>
    <dgm:pt modelId="{74539297-E2DF-440C-A515-AD792DE52FCF}" type="sibTrans" cxnId="{CD32A242-716D-4064-9648-772349BEA772}">
      <dgm:prSet/>
      <dgm:spPr/>
      <dgm:t>
        <a:bodyPr/>
        <a:lstStyle/>
        <a:p>
          <a:endParaRPr lang="en-US"/>
        </a:p>
      </dgm:t>
    </dgm:pt>
    <dgm:pt modelId="{61176F31-77EC-4348-8EFD-197C6495D8DD}">
      <dgm:prSet/>
      <dgm:spPr/>
      <dgm:t>
        <a:bodyPr/>
        <a:lstStyle/>
        <a:p>
          <a:pPr>
            <a:defRPr cap="all"/>
          </a:pPr>
          <a:r>
            <a:rPr lang="en-US" dirty="0"/>
            <a:t>Policy and Funding </a:t>
          </a:r>
        </a:p>
      </dgm:t>
    </dgm:pt>
    <dgm:pt modelId="{D7F9C710-D2BE-4B70-BF95-5A34AEEE7784}" type="parTrans" cxnId="{407D6E57-9FB4-4176-995C-2AC918D69267}">
      <dgm:prSet/>
      <dgm:spPr/>
      <dgm:t>
        <a:bodyPr/>
        <a:lstStyle/>
        <a:p>
          <a:endParaRPr lang="en-US"/>
        </a:p>
      </dgm:t>
    </dgm:pt>
    <dgm:pt modelId="{59636A5E-3DC3-45DF-B4EC-1C8DF05CFF2A}" type="sibTrans" cxnId="{407D6E57-9FB4-4176-995C-2AC918D69267}">
      <dgm:prSet/>
      <dgm:spPr/>
      <dgm:t>
        <a:bodyPr/>
        <a:lstStyle/>
        <a:p>
          <a:endParaRPr lang="en-US"/>
        </a:p>
      </dgm:t>
    </dgm:pt>
    <dgm:pt modelId="{57732263-0EE9-4C37-A8E7-EBEDEDCD7A2E}">
      <dgm:prSet/>
      <dgm:spPr/>
      <dgm:t>
        <a:bodyPr/>
        <a:lstStyle/>
        <a:p>
          <a:pPr>
            <a:defRPr cap="all"/>
          </a:pPr>
          <a:r>
            <a:rPr lang="en-US" dirty="0"/>
            <a:t>Innovations in Sustainability</a:t>
          </a:r>
        </a:p>
      </dgm:t>
    </dgm:pt>
    <dgm:pt modelId="{FC9B6E96-7A10-4A7C-8483-1B90D260CF83}" type="parTrans" cxnId="{AEA328C7-2D37-499C-A8D3-E179F357FF9C}">
      <dgm:prSet/>
      <dgm:spPr/>
      <dgm:t>
        <a:bodyPr/>
        <a:lstStyle/>
        <a:p>
          <a:endParaRPr lang="en-US"/>
        </a:p>
      </dgm:t>
    </dgm:pt>
    <dgm:pt modelId="{8C344A2C-2984-4725-9751-9B753B17ED16}" type="sibTrans" cxnId="{AEA328C7-2D37-499C-A8D3-E179F357FF9C}">
      <dgm:prSet/>
      <dgm:spPr/>
      <dgm:t>
        <a:bodyPr/>
        <a:lstStyle/>
        <a:p>
          <a:endParaRPr lang="en-US"/>
        </a:p>
      </dgm:t>
    </dgm:pt>
    <dgm:pt modelId="{5C488CB4-92AC-4C1E-A354-78087B2AABFD}" type="pres">
      <dgm:prSet presAssocID="{16B7C911-41B1-41B5-9266-DA8DDC5833A3}" presName="root" presStyleCnt="0">
        <dgm:presLayoutVars>
          <dgm:dir/>
          <dgm:resizeHandles val="exact"/>
        </dgm:presLayoutVars>
      </dgm:prSet>
      <dgm:spPr/>
    </dgm:pt>
    <dgm:pt modelId="{8A7B663B-4BDA-4126-9BDF-04A57EA34289}" type="pres">
      <dgm:prSet presAssocID="{895E4C1B-00F7-4E40-B23F-D7D087C2B9DE}" presName="compNode" presStyleCnt="0"/>
      <dgm:spPr/>
    </dgm:pt>
    <dgm:pt modelId="{8D0A7D9E-90E5-4DA5-8E92-76980DC320A6}" type="pres">
      <dgm:prSet presAssocID="{895E4C1B-00F7-4E40-B23F-D7D087C2B9DE}" presName="iconBgRect" presStyleLbl="bgShp" presStyleIdx="0" presStyleCnt="7"/>
      <dgm:spPr/>
    </dgm:pt>
    <dgm:pt modelId="{C12E9D6C-34B5-4E56-8416-D026E6CD12BE}" type="pres">
      <dgm:prSet presAssocID="{895E4C1B-00F7-4E40-B23F-D7D087C2B9D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Voltage"/>
        </a:ext>
      </dgm:extLst>
    </dgm:pt>
    <dgm:pt modelId="{5DC0DFDC-7942-46BE-9295-5E10BFFEED09}" type="pres">
      <dgm:prSet presAssocID="{895E4C1B-00F7-4E40-B23F-D7D087C2B9DE}" presName="spaceRect" presStyleCnt="0"/>
      <dgm:spPr/>
    </dgm:pt>
    <dgm:pt modelId="{DA00DF4C-9762-4A1B-9D76-B9E2AF1B4554}" type="pres">
      <dgm:prSet presAssocID="{895E4C1B-00F7-4E40-B23F-D7D087C2B9DE}" presName="textRect" presStyleLbl="revTx" presStyleIdx="0" presStyleCnt="7">
        <dgm:presLayoutVars>
          <dgm:chMax val="1"/>
          <dgm:chPref val="1"/>
        </dgm:presLayoutVars>
      </dgm:prSet>
      <dgm:spPr/>
    </dgm:pt>
    <dgm:pt modelId="{281285CB-4797-4063-B034-2BEBAD8F87A1}" type="pres">
      <dgm:prSet presAssocID="{A184DD67-AD60-493C-A1F8-D9AEC1C5E706}" presName="sibTrans" presStyleCnt="0"/>
      <dgm:spPr/>
    </dgm:pt>
    <dgm:pt modelId="{D1A83736-076B-41FE-B974-0FB94721CBB4}" type="pres">
      <dgm:prSet presAssocID="{56C85E11-49D0-461D-9098-6FECAAB5419F}" presName="compNode" presStyleCnt="0"/>
      <dgm:spPr/>
    </dgm:pt>
    <dgm:pt modelId="{42DB9DC7-DF4C-47D4-A8EA-6576EBC427B9}" type="pres">
      <dgm:prSet presAssocID="{56C85E11-49D0-461D-9098-6FECAAB5419F}" presName="iconBgRect" presStyleLbl="bgShp" presStyleIdx="1" presStyleCnt="7"/>
      <dgm:spPr/>
    </dgm:pt>
    <dgm:pt modelId="{CDA89977-7D4F-474E-9A18-BC999FDE0529}" type="pres">
      <dgm:prSet presAssocID="{56C85E11-49D0-461D-9098-6FECAAB5419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D642B670-6C2D-4044-8E40-AFC0141D4B55}" type="pres">
      <dgm:prSet presAssocID="{56C85E11-49D0-461D-9098-6FECAAB5419F}" presName="spaceRect" presStyleCnt="0"/>
      <dgm:spPr/>
    </dgm:pt>
    <dgm:pt modelId="{E71E6417-2E6F-41BB-A292-318232720DF4}" type="pres">
      <dgm:prSet presAssocID="{56C85E11-49D0-461D-9098-6FECAAB5419F}" presName="textRect" presStyleLbl="revTx" presStyleIdx="1" presStyleCnt="7">
        <dgm:presLayoutVars>
          <dgm:chMax val="1"/>
          <dgm:chPref val="1"/>
        </dgm:presLayoutVars>
      </dgm:prSet>
      <dgm:spPr/>
    </dgm:pt>
    <dgm:pt modelId="{93F72288-EE81-48BE-B764-31F2708DEE28}" type="pres">
      <dgm:prSet presAssocID="{5A996898-3B74-4C5E-83D4-4ADB66AF6642}" presName="sibTrans" presStyleCnt="0"/>
      <dgm:spPr/>
    </dgm:pt>
    <dgm:pt modelId="{6A357A01-E8AE-480F-8252-9D1FD00376E8}" type="pres">
      <dgm:prSet presAssocID="{D349DA4C-A6E0-4E7D-95EA-E4B70A1EC027}" presName="compNode" presStyleCnt="0"/>
      <dgm:spPr/>
    </dgm:pt>
    <dgm:pt modelId="{88391EE8-3401-4EDA-93B1-F1583550B2B3}" type="pres">
      <dgm:prSet presAssocID="{D349DA4C-A6E0-4E7D-95EA-E4B70A1EC027}" presName="iconBgRect" presStyleLbl="bgShp" presStyleIdx="2" presStyleCnt="7"/>
      <dgm:spPr/>
    </dgm:pt>
    <dgm:pt modelId="{1DCC64F5-604C-41CA-BA46-C232A934F34F}" type="pres">
      <dgm:prSet presAssocID="{D349DA4C-A6E0-4E7D-95EA-E4B70A1EC02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BA550428-690A-4D17-A10F-2F3E25A44F1A}" type="pres">
      <dgm:prSet presAssocID="{D349DA4C-A6E0-4E7D-95EA-E4B70A1EC027}" presName="spaceRect" presStyleCnt="0"/>
      <dgm:spPr/>
    </dgm:pt>
    <dgm:pt modelId="{2248053D-F45E-491C-859A-0AD0A6524658}" type="pres">
      <dgm:prSet presAssocID="{D349DA4C-A6E0-4E7D-95EA-E4B70A1EC027}" presName="textRect" presStyleLbl="revTx" presStyleIdx="2" presStyleCnt="7">
        <dgm:presLayoutVars>
          <dgm:chMax val="1"/>
          <dgm:chPref val="1"/>
        </dgm:presLayoutVars>
      </dgm:prSet>
      <dgm:spPr/>
    </dgm:pt>
    <dgm:pt modelId="{11655A77-AB94-4D46-8C4D-5CA57478769B}" type="pres">
      <dgm:prSet presAssocID="{15FDB571-6956-4B98-9D9D-E761571A8BAE}" presName="sibTrans" presStyleCnt="0"/>
      <dgm:spPr/>
    </dgm:pt>
    <dgm:pt modelId="{929BEF07-B1D1-4E26-AC54-0B7C6861B9C5}" type="pres">
      <dgm:prSet presAssocID="{1485E5BB-F431-4BFA-8846-67E941535B7D}" presName="compNode" presStyleCnt="0"/>
      <dgm:spPr/>
    </dgm:pt>
    <dgm:pt modelId="{B5E7E405-6EBE-448F-94BC-D1FE40A77A86}" type="pres">
      <dgm:prSet presAssocID="{1485E5BB-F431-4BFA-8846-67E941535B7D}" presName="iconBgRect" presStyleLbl="bgShp" presStyleIdx="3" presStyleCnt="7"/>
      <dgm:spPr/>
    </dgm:pt>
    <dgm:pt modelId="{ED0C10B0-D315-40CD-8E3C-52734B3CBA65}" type="pres">
      <dgm:prSet presAssocID="{1485E5BB-F431-4BFA-8846-67E941535B7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0C81AA3E-424E-4186-93B5-D3C59902410B}" type="pres">
      <dgm:prSet presAssocID="{1485E5BB-F431-4BFA-8846-67E941535B7D}" presName="spaceRect" presStyleCnt="0"/>
      <dgm:spPr/>
    </dgm:pt>
    <dgm:pt modelId="{AB1203B3-D8F7-4B8C-9FDA-F467B8FC11B7}" type="pres">
      <dgm:prSet presAssocID="{1485E5BB-F431-4BFA-8846-67E941535B7D}" presName="textRect" presStyleLbl="revTx" presStyleIdx="3" presStyleCnt="7">
        <dgm:presLayoutVars>
          <dgm:chMax val="1"/>
          <dgm:chPref val="1"/>
        </dgm:presLayoutVars>
      </dgm:prSet>
      <dgm:spPr/>
    </dgm:pt>
    <dgm:pt modelId="{6DA2410D-3C2C-4A94-BA66-3FB3F441BDF5}" type="pres">
      <dgm:prSet presAssocID="{23B96D84-CF4B-4D01-A0DA-56241AE85112}" presName="sibTrans" presStyleCnt="0"/>
      <dgm:spPr/>
    </dgm:pt>
    <dgm:pt modelId="{095C2944-E330-4F7D-A003-B6DF285E4521}" type="pres">
      <dgm:prSet presAssocID="{31D359BC-C7F8-45DC-87D3-FBA4CD801320}" presName="compNode" presStyleCnt="0"/>
      <dgm:spPr/>
    </dgm:pt>
    <dgm:pt modelId="{31E4DEE8-332B-48E9-9E8D-73DFCCAF9E3E}" type="pres">
      <dgm:prSet presAssocID="{31D359BC-C7F8-45DC-87D3-FBA4CD801320}" presName="iconBgRect" presStyleLbl="bgShp" presStyleIdx="4" presStyleCnt="7"/>
      <dgm:spPr/>
    </dgm:pt>
    <dgm:pt modelId="{96394269-8F1D-47CC-89DF-377CC0C26EB5}" type="pres">
      <dgm:prSet presAssocID="{31D359BC-C7F8-45DC-87D3-FBA4CD80132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duous tree"/>
        </a:ext>
      </dgm:extLst>
    </dgm:pt>
    <dgm:pt modelId="{F88B5216-ECEC-4A30-AC8F-BE5C3B75B7E4}" type="pres">
      <dgm:prSet presAssocID="{31D359BC-C7F8-45DC-87D3-FBA4CD801320}" presName="spaceRect" presStyleCnt="0"/>
      <dgm:spPr/>
    </dgm:pt>
    <dgm:pt modelId="{8E3879EA-658D-447A-B1AA-3D8FEE062860}" type="pres">
      <dgm:prSet presAssocID="{31D359BC-C7F8-45DC-87D3-FBA4CD801320}" presName="textRect" presStyleLbl="revTx" presStyleIdx="4" presStyleCnt="7">
        <dgm:presLayoutVars>
          <dgm:chMax val="1"/>
          <dgm:chPref val="1"/>
        </dgm:presLayoutVars>
      </dgm:prSet>
      <dgm:spPr/>
    </dgm:pt>
    <dgm:pt modelId="{64BCD99B-2802-425B-A6D3-78EADB5C2FB0}" type="pres">
      <dgm:prSet presAssocID="{74539297-E2DF-440C-A515-AD792DE52FCF}" presName="sibTrans" presStyleCnt="0"/>
      <dgm:spPr/>
    </dgm:pt>
    <dgm:pt modelId="{274B61CD-F384-46D4-B45B-8AFA3CD27D41}" type="pres">
      <dgm:prSet presAssocID="{61176F31-77EC-4348-8EFD-197C6495D8DD}" presName="compNode" presStyleCnt="0"/>
      <dgm:spPr/>
    </dgm:pt>
    <dgm:pt modelId="{698DBCE4-28A1-44FC-9488-E6495AEBB476}" type="pres">
      <dgm:prSet presAssocID="{61176F31-77EC-4348-8EFD-197C6495D8DD}" presName="iconBgRect" presStyleLbl="bgShp" presStyleIdx="5" presStyleCnt="7"/>
      <dgm:spPr/>
    </dgm:pt>
    <dgm:pt modelId="{E81C00A2-6E7D-4E8D-A054-54ED5396C915}" type="pres">
      <dgm:prSet presAssocID="{61176F31-77EC-4348-8EFD-197C6495D8D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68E9CAF4-A027-4059-8C08-34CF565BDF6E}" type="pres">
      <dgm:prSet presAssocID="{61176F31-77EC-4348-8EFD-197C6495D8DD}" presName="spaceRect" presStyleCnt="0"/>
      <dgm:spPr/>
    </dgm:pt>
    <dgm:pt modelId="{E138CBE7-09FC-4928-8CDC-0D8AFA60AE2D}" type="pres">
      <dgm:prSet presAssocID="{61176F31-77EC-4348-8EFD-197C6495D8DD}" presName="textRect" presStyleLbl="revTx" presStyleIdx="5" presStyleCnt="7">
        <dgm:presLayoutVars>
          <dgm:chMax val="1"/>
          <dgm:chPref val="1"/>
        </dgm:presLayoutVars>
      </dgm:prSet>
      <dgm:spPr/>
    </dgm:pt>
    <dgm:pt modelId="{F53EFFF8-ABB3-4A3D-9BAE-CCDDD69DB0FA}" type="pres">
      <dgm:prSet presAssocID="{59636A5E-3DC3-45DF-B4EC-1C8DF05CFF2A}" presName="sibTrans" presStyleCnt="0"/>
      <dgm:spPr/>
    </dgm:pt>
    <dgm:pt modelId="{9D85ECFE-97C0-4AAE-A4F6-123A46722344}" type="pres">
      <dgm:prSet presAssocID="{57732263-0EE9-4C37-A8E7-EBEDEDCD7A2E}" presName="compNode" presStyleCnt="0"/>
      <dgm:spPr/>
    </dgm:pt>
    <dgm:pt modelId="{0C21A2B8-BFCC-46A7-9981-628BFF011CB1}" type="pres">
      <dgm:prSet presAssocID="{57732263-0EE9-4C37-A8E7-EBEDEDCD7A2E}" presName="iconBgRect" presStyleLbl="bgShp" presStyleIdx="6" presStyleCnt="7"/>
      <dgm:spPr/>
    </dgm:pt>
    <dgm:pt modelId="{3E887692-E5E6-4D9A-AFDE-17115D897AC6}" type="pres">
      <dgm:prSet presAssocID="{57732263-0EE9-4C37-A8E7-EBEDEDCD7A2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bulb"/>
        </a:ext>
      </dgm:extLst>
    </dgm:pt>
    <dgm:pt modelId="{58920A3C-4B50-4C2A-8C69-D21305E57DD9}" type="pres">
      <dgm:prSet presAssocID="{57732263-0EE9-4C37-A8E7-EBEDEDCD7A2E}" presName="spaceRect" presStyleCnt="0"/>
      <dgm:spPr/>
    </dgm:pt>
    <dgm:pt modelId="{0E89E2FC-100C-40BB-BE3B-CFCDEBB9CA21}" type="pres">
      <dgm:prSet presAssocID="{57732263-0EE9-4C37-A8E7-EBEDEDCD7A2E}" presName="textRect" presStyleLbl="revTx" presStyleIdx="6" presStyleCnt="7">
        <dgm:presLayoutVars>
          <dgm:chMax val="1"/>
          <dgm:chPref val="1"/>
        </dgm:presLayoutVars>
      </dgm:prSet>
      <dgm:spPr/>
    </dgm:pt>
  </dgm:ptLst>
  <dgm:cxnLst>
    <dgm:cxn modelId="{2660820F-491A-457B-9438-E7BFA758AB2D}" srcId="{16B7C911-41B1-41B5-9266-DA8DDC5833A3}" destId="{1485E5BB-F431-4BFA-8846-67E941535B7D}" srcOrd="3" destOrd="0" parTransId="{301D5846-63A7-468F-B805-A635E0EA6D49}" sibTransId="{23B96D84-CF4B-4D01-A0DA-56241AE85112}"/>
    <dgm:cxn modelId="{473FC538-77A2-4FD9-8941-AE16163071D2}" type="presOf" srcId="{895E4C1B-00F7-4E40-B23F-D7D087C2B9DE}" destId="{DA00DF4C-9762-4A1B-9D76-B9E2AF1B4554}" srcOrd="0" destOrd="0" presId="urn:microsoft.com/office/officeart/2018/5/layout/IconCircleLabelList"/>
    <dgm:cxn modelId="{02086F3A-89D0-4525-B75C-506B972DE099}" srcId="{16B7C911-41B1-41B5-9266-DA8DDC5833A3}" destId="{895E4C1B-00F7-4E40-B23F-D7D087C2B9DE}" srcOrd="0" destOrd="0" parTransId="{0E1F012C-6210-44CD-939A-66A697A87239}" sibTransId="{A184DD67-AD60-493C-A1F8-D9AEC1C5E706}"/>
    <dgm:cxn modelId="{CD32A242-716D-4064-9648-772349BEA772}" srcId="{16B7C911-41B1-41B5-9266-DA8DDC5833A3}" destId="{31D359BC-C7F8-45DC-87D3-FBA4CD801320}" srcOrd="4" destOrd="0" parTransId="{F37654AA-B148-491F-9CD9-9074994E7CF7}" sibTransId="{74539297-E2DF-440C-A515-AD792DE52FCF}"/>
    <dgm:cxn modelId="{9FE2EA52-49A1-44FE-97BC-F650D7724D1E}" type="presOf" srcId="{31D359BC-C7F8-45DC-87D3-FBA4CD801320}" destId="{8E3879EA-658D-447A-B1AA-3D8FEE062860}" srcOrd="0" destOrd="0" presId="urn:microsoft.com/office/officeart/2018/5/layout/IconCircleLabelList"/>
    <dgm:cxn modelId="{407D6E57-9FB4-4176-995C-2AC918D69267}" srcId="{16B7C911-41B1-41B5-9266-DA8DDC5833A3}" destId="{61176F31-77EC-4348-8EFD-197C6495D8DD}" srcOrd="5" destOrd="0" parTransId="{D7F9C710-D2BE-4B70-BF95-5A34AEEE7784}" sibTransId="{59636A5E-3DC3-45DF-B4EC-1C8DF05CFF2A}"/>
    <dgm:cxn modelId="{66A9FB62-830A-4C70-8673-BF27AC953C3B}" type="presOf" srcId="{61176F31-77EC-4348-8EFD-197C6495D8DD}" destId="{E138CBE7-09FC-4928-8CDC-0D8AFA60AE2D}" srcOrd="0" destOrd="0" presId="urn:microsoft.com/office/officeart/2018/5/layout/IconCircleLabelList"/>
    <dgm:cxn modelId="{254D1072-CE46-405D-A46F-A7A446E2CD7D}" type="presOf" srcId="{57732263-0EE9-4C37-A8E7-EBEDEDCD7A2E}" destId="{0E89E2FC-100C-40BB-BE3B-CFCDEBB9CA21}" srcOrd="0" destOrd="0" presId="urn:microsoft.com/office/officeart/2018/5/layout/IconCircleLabelList"/>
    <dgm:cxn modelId="{0DC8F983-A7B8-4595-A7CD-2E0240986112}" type="presOf" srcId="{16B7C911-41B1-41B5-9266-DA8DDC5833A3}" destId="{5C488CB4-92AC-4C1E-A354-78087B2AABFD}" srcOrd="0" destOrd="0" presId="urn:microsoft.com/office/officeart/2018/5/layout/IconCircleLabelList"/>
    <dgm:cxn modelId="{870C6684-21A1-4184-8F3A-8076DA8C1602}" type="presOf" srcId="{56C85E11-49D0-461D-9098-6FECAAB5419F}" destId="{E71E6417-2E6F-41BB-A292-318232720DF4}" srcOrd="0" destOrd="0" presId="urn:microsoft.com/office/officeart/2018/5/layout/IconCircleLabelList"/>
    <dgm:cxn modelId="{656087A7-3000-4C8D-A54C-F35FE4634414}" srcId="{16B7C911-41B1-41B5-9266-DA8DDC5833A3}" destId="{D349DA4C-A6E0-4E7D-95EA-E4B70A1EC027}" srcOrd="2" destOrd="0" parTransId="{E5A39858-3AAF-4DF5-A391-561082AB9579}" sibTransId="{15FDB571-6956-4B98-9D9D-E761571A8BAE}"/>
    <dgm:cxn modelId="{5BA920C6-DD73-48F0-B35E-4BA942D1666B}" srcId="{16B7C911-41B1-41B5-9266-DA8DDC5833A3}" destId="{56C85E11-49D0-461D-9098-6FECAAB5419F}" srcOrd="1" destOrd="0" parTransId="{EB81D6A2-5759-47A8-98AA-34A83FA1A6D9}" sibTransId="{5A996898-3B74-4C5E-83D4-4ADB66AF6642}"/>
    <dgm:cxn modelId="{AEA328C7-2D37-499C-A8D3-E179F357FF9C}" srcId="{16B7C911-41B1-41B5-9266-DA8DDC5833A3}" destId="{57732263-0EE9-4C37-A8E7-EBEDEDCD7A2E}" srcOrd="6" destOrd="0" parTransId="{FC9B6E96-7A10-4A7C-8483-1B90D260CF83}" sibTransId="{8C344A2C-2984-4725-9751-9B753B17ED16}"/>
    <dgm:cxn modelId="{5A57F5EC-8B06-4E09-9CF0-DDA185895279}" type="presOf" srcId="{D349DA4C-A6E0-4E7D-95EA-E4B70A1EC027}" destId="{2248053D-F45E-491C-859A-0AD0A6524658}" srcOrd="0" destOrd="0" presId="urn:microsoft.com/office/officeart/2018/5/layout/IconCircleLabelList"/>
    <dgm:cxn modelId="{D6A9E3ED-F4B9-4153-A103-A54756455424}" type="presOf" srcId="{1485E5BB-F431-4BFA-8846-67E941535B7D}" destId="{AB1203B3-D8F7-4B8C-9FDA-F467B8FC11B7}" srcOrd="0" destOrd="0" presId="urn:microsoft.com/office/officeart/2018/5/layout/IconCircleLabelList"/>
    <dgm:cxn modelId="{415DD8EA-7AB4-470D-93C2-E71F9EE3CD0E}" type="presParOf" srcId="{5C488CB4-92AC-4C1E-A354-78087B2AABFD}" destId="{8A7B663B-4BDA-4126-9BDF-04A57EA34289}" srcOrd="0" destOrd="0" presId="urn:microsoft.com/office/officeart/2018/5/layout/IconCircleLabelList"/>
    <dgm:cxn modelId="{8D2A568C-C14C-462E-8F68-486BE7C1DF1E}" type="presParOf" srcId="{8A7B663B-4BDA-4126-9BDF-04A57EA34289}" destId="{8D0A7D9E-90E5-4DA5-8E92-76980DC320A6}" srcOrd="0" destOrd="0" presId="urn:microsoft.com/office/officeart/2018/5/layout/IconCircleLabelList"/>
    <dgm:cxn modelId="{CBEA035B-E0D9-438A-AE15-4ABE7B0F004C}" type="presParOf" srcId="{8A7B663B-4BDA-4126-9BDF-04A57EA34289}" destId="{C12E9D6C-34B5-4E56-8416-D026E6CD12BE}" srcOrd="1" destOrd="0" presId="urn:microsoft.com/office/officeart/2018/5/layout/IconCircleLabelList"/>
    <dgm:cxn modelId="{F11E152E-4F6F-40E8-A6F8-395966380284}" type="presParOf" srcId="{8A7B663B-4BDA-4126-9BDF-04A57EA34289}" destId="{5DC0DFDC-7942-46BE-9295-5E10BFFEED09}" srcOrd="2" destOrd="0" presId="urn:microsoft.com/office/officeart/2018/5/layout/IconCircleLabelList"/>
    <dgm:cxn modelId="{C4D93631-E359-4882-AEA1-E0C076C084F6}" type="presParOf" srcId="{8A7B663B-4BDA-4126-9BDF-04A57EA34289}" destId="{DA00DF4C-9762-4A1B-9D76-B9E2AF1B4554}" srcOrd="3" destOrd="0" presId="urn:microsoft.com/office/officeart/2018/5/layout/IconCircleLabelList"/>
    <dgm:cxn modelId="{26C7DE97-7697-462E-9A2B-9CF4DFD51CD9}" type="presParOf" srcId="{5C488CB4-92AC-4C1E-A354-78087B2AABFD}" destId="{281285CB-4797-4063-B034-2BEBAD8F87A1}" srcOrd="1" destOrd="0" presId="urn:microsoft.com/office/officeart/2018/5/layout/IconCircleLabelList"/>
    <dgm:cxn modelId="{A8687333-0B78-4D10-998E-6E04D8B473CA}" type="presParOf" srcId="{5C488CB4-92AC-4C1E-A354-78087B2AABFD}" destId="{D1A83736-076B-41FE-B974-0FB94721CBB4}" srcOrd="2" destOrd="0" presId="urn:microsoft.com/office/officeart/2018/5/layout/IconCircleLabelList"/>
    <dgm:cxn modelId="{5196C340-F9CA-463C-AE94-BB5FC6ED9563}" type="presParOf" srcId="{D1A83736-076B-41FE-B974-0FB94721CBB4}" destId="{42DB9DC7-DF4C-47D4-A8EA-6576EBC427B9}" srcOrd="0" destOrd="0" presId="urn:microsoft.com/office/officeart/2018/5/layout/IconCircleLabelList"/>
    <dgm:cxn modelId="{CB7CC3BF-23BD-4B30-8203-E6BD18B73876}" type="presParOf" srcId="{D1A83736-076B-41FE-B974-0FB94721CBB4}" destId="{CDA89977-7D4F-474E-9A18-BC999FDE0529}" srcOrd="1" destOrd="0" presId="urn:microsoft.com/office/officeart/2018/5/layout/IconCircleLabelList"/>
    <dgm:cxn modelId="{909C356F-C9A7-4A31-B61B-F6A818BFA9B8}" type="presParOf" srcId="{D1A83736-076B-41FE-B974-0FB94721CBB4}" destId="{D642B670-6C2D-4044-8E40-AFC0141D4B55}" srcOrd="2" destOrd="0" presId="urn:microsoft.com/office/officeart/2018/5/layout/IconCircleLabelList"/>
    <dgm:cxn modelId="{958FEC1E-25C7-4B68-B8DB-6A72466A0D0A}" type="presParOf" srcId="{D1A83736-076B-41FE-B974-0FB94721CBB4}" destId="{E71E6417-2E6F-41BB-A292-318232720DF4}" srcOrd="3" destOrd="0" presId="urn:microsoft.com/office/officeart/2018/5/layout/IconCircleLabelList"/>
    <dgm:cxn modelId="{F6C2F09A-8B56-4EB1-BE25-A1FDB337F71C}" type="presParOf" srcId="{5C488CB4-92AC-4C1E-A354-78087B2AABFD}" destId="{93F72288-EE81-48BE-B764-31F2708DEE28}" srcOrd="3" destOrd="0" presId="urn:microsoft.com/office/officeart/2018/5/layout/IconCircleLabelList"/>
    <dgm:cxn modelId="{9C2381EF-4871-40DE-80C5-B75DAF06A9AB}" type="presParOf" srcId="{5C488CB4-92AC-4C1E-A354-78087B2AABFD}" destId="{6A357A01-E8AE-480F-8252-9D1FD00376E8}" srcOrd="4" destOrd="0" presId="urn:microsoft.com/office/officeart/2018/5/layout/IconCircleLabelList"/>
    <dgm:cxn modelId="{401ED4C1-F448-4920-B01A-D453316C2EB4}" type="presParOf" srcId="{6A357A01-E8AE-480F-8252-9D1FD00376E8}" destId="{88391EE8-3401-4EDA-93B1-F1583550B2B3}" srcOrd="0" destOrd="0" presId="urn:microsoft.com/office/officeart/2018/5/layout/IconCircleLabelList"/>
    <dgm:cxn modelId="{7336F679-B11C-45CA-B1B6-A78FA8AF1F59}" type="presParOf" srcId="{6A357A01-E8AE-480F-8252-9D1FD00376E8}" destId="{1DCC64F5-604C-41CA-BA46-C232A934F34F}" srcOrd="1" destOrd="0" presId="urn:microsoft.com/office/officeart/2018/5/layout/IconCircleLabelList"/>
    <dgm:cxn modelId="{F9FF2D08-3291-48C5-9C63-1087B6124E94}" type="presParOf" srcId="{6A357A01-E8AE-480F-8252-9D1FD00376E8}" destId="{BA550428-690A-4D17-A10F-2F3E25A44F1A}" srcOrd="2" destOrd="0" presId="urn:microsoft.com/office/officeart/2018/5/layout/IconCircleLabelList"/>
    <dgm:cxn modelId="{1FA86151-5CA9-41FA-80BF-55A1678284BA}" type="presParOf" srcId="{6A357A01-E8AE-480F-8252-9D1FD00376E8}" destId="{2248053D-F45E-491C-859A-0AD0A6524658}" srcOrd="3" destOrd="0" presId="urn:microsoft.com/office/officeart/2018/5/layout/IconCircleLabelList"/>
    <dgm:cxn modelId="{80DEA9F5-168A-4898-9478-19B585C3AA2A}" type="presParOf" srcId="{5C488CB4-92AC-4C1E-A354-78087B2AABFD}" destId="{11655A77-AB94-4D46-8C4D-5CA57478769B}" srcOrd="5" destOrd="0" presId="urn:microsoft.com/office/officeart/2018/5/layout/IconCircleLabelList"/>
    <dgm:cxn modelId="{4868656E-5442-4E68-B7BF-F9A75737B371}" type="presParOf" srcId="{5C488CB4-92AC-4C1E-A354-78087B2AABFD}" destId="{929BEF07-B1D1-4E26-AC54-0B7C6861B9C5}" srcOrd="6" destOrd="0" presId="urn:microsoft.com/office/officeart/2018/5/layout/IconCircleLabelList"/>
    <dgm:cxn modelId="{60BB69E5-2FBB-41B1-8E9C-511E50BD82F7}" type="presParOf" srcId="{929BEF07-B1D1-4E26-AC54-0B7C6861B9C5}" destId="{B5E7E405-6EBE-448F-94BC-D1FE40A77A86}" srcOrd="0" destOrd="0" presId="urn:microsoft.com/office/officeart/2018/5/layout/IconCircleLabelList"/>
    <dgm:cxn modelId="{1DE3D5B5-5114-4C99-A5E6-7FCFD1D748E5}" type="presParOf" srcId="{929BEF07-B1D1-4E26-AC54-0B7C6861B9C5}" destId="{ED0C10B0-D315-40CD-8E3C-52734B3CBA65}" srcOrd="1" destOrd="0" presId="urn:microsoft.com/office/officeart/2018/5/layout/IconCircleLabelList"/>
    <dgm:cxn modelId="{21BBD764-D88D-440D-9D1D-1DD803166F35}" type="presParOf" srcId="{929BEF07-B1D1-4E26-AC54-0B7C6861B9C5}" destId="{0C81AA3E-424E-4186-93B5-D3C59902410B}" srcOrd="2" destOrd="0" presId="urn:microsoft.com/office/officeart/2018/5/layout/IconCircleLabelList"/>
    <dgm:cxn modelId="{1B2AC20F-2930-4D4D-848A-C5E252D3B946}" type="presParOf" srcId="{929BEF07-B1D1-4E26-AC54-0B7C6861B9C5}" destId="{AB1203B3-D8F7-4B8C-9FDA-F467B8FC11B7}" srcOrd="3" destOrd="0" presId="urn:microsoft.com/office/officeart/2018/5/layout/IconCircleLabelList"/>
    <dgm:cxn modelId="{F7BA65A0-4C74-4784-92FA-89EFA4E3B09D}" type="presParOf" srcId="{5C488CB4-92AC-4C1E-A354-78087B2AABFD}" destId="{6DA2410D-3C2C-4A94-BA66-3FB3F441BDF5}" srcOrd="7" destOrd="0" presId="urn:microsoft.com/office/officeart/2018/5/layout/IconCircleLabelList"/>
    <dgm:cxn modelId="{C8010288-BCE0-4A70-85DE-D799D3E9B2DA}" type="presParOf" srcId="{5C488CB4-92AC-4C1E-A354-78087B2AABFD}" destId="{095C2944-E330-4F7D-A003-B6DF285E4521}" srcOrd="8" destOrd="0" presId="urn:microsoft.com/office/officeart/2018/5/layout/IconCircleLabelList"/>
    <dgm:cxn modelId="{35D35346-9AF6-47BE-865B-F5AFBC5C3BF8}" type="presParOf" srcId="{095C2944-E330-4F7D-A003-B6DF285E4521}" destId="{31E4DEE8-332B-48E9-9E8D-73DFCCAF9E3E}" srcOrd="0" destOrd="0" presId="urn:microsoft.com/office/officeart/2018/5/layout/IconCircleLabelList"/>
    <dgm:cxn modelId="{744632E0-2E13-40B1-B442-34BA949984C8}" type="presParOf" srcId="{095C2944-E330-4F7D-A003-B6DF285E4521}" destId="{96394269-8F1D-47CC-89DF-377CC0C26EB5}" srcOrd="1" destOrd="0" presId="urn:microsoft.com/office/officeart/2018/5/layout/IconCircleLabelList"/>
    <dgm:cxn modelId="{ED029301-7ACB-480D-8B1D-9AC4DA2D9201}" type="presParOf" srcId="{095C2944-E330-4F7D-A003-B6DF285E4521}" destId="{F88B5216-ECEC-4A30-AC8F-BE5C3B75B7E4}" srcOrd="2" destOrd="0" presId="urn:microsoft.com/office/officeart/2018/5/layout/IconCircleLabelList"/>
    <dgm:cxn modelId="{3A44F263-F792-4C54-9E15-F02230305B58}" type="presParOf" srcId="{095C2944-E330-4F7D-A003-B6DF285E4521}" destId="{8E3879EA-658D-447A-B1AA-3D8FEE062860}" srcOrd="3" destOrd="0" presId="urn:microsoft.com/office/officeart/2018/5/layout/IconCircleLabelList"/>
    <dgm:cxn modelId="{B7EB645D-447C-426D-A2DB-B04152F860D0}" type="presParOf" srcId="{5C488CB4-92AC-4C1E-A354-78087B2AABFD}" destId="{64BCD99B-2802-425B-A6D3-78EADB5C2FB0}" srcOrd="9" destOrd="0" presId="urn:microsoft.com/office/officeart/2018/5/layout/IconCircleLabelList"/>
    <dgm:cxn modelId="{BD6CA372-F32C-4D88-85C9-9C90E6B26E06}" type="presParOf" srcId="{5C488CB4-92AC-4C1E-A354-78087B2AABFD}" destId="{274B61CD-F384-46D4-B45B-8AFA3CD27D41}" srcOrd="10" destOrd="0" presId="urn:microsoft.com/office/officeart/2018/5/layout/IconCircleLabelList"/>
    <dgm:cxn modelId="{C5C2A8A8-D3B6-46FA-A1E5-52DBECBDB62E}" type="presParOf" srcId="{274B61CD-F384-46D4-B45B-8AFA3CD27D41}" destId="{698DBCE4-28A1-44FC-9488-E6495AEBB476}" srcOrd="0" destOrd="0" presId="urn:microsoft.com/office/officeart/2018/5/layout/IconCircleLabelList"/>
    <dgm:cxn modelId="{B4387282-35AA-4BAE-B152-A015D14E45AB}" type="presParOf" srcId="{274B61CD-F384-46D4-B45B-8AFA3CD27D41}" destId="{E81C00A2-6E7D-4E8D-A054-54ED5396C915}" srcOrd="1" destOrd="0" presId="urn:microsoft.com/office/officeart/2018/5/layout/IconCircleLabelList"/>
    <dgm:cxn modelId="{0300F459-C80D-4D9E-9860-AFAF47509ED3}" type="presParOf" srcId="{274B61CD-F384-46D4-B45B-8AFA3CD27D41}" destId="{68E9CAF4-A027-4059-8C08-34CF565BDF6E}" srcOrd="2" destOrd="0" presId="urn:microsoft.com/office/officeart/2018/5/layout/IconCircleLabelList"/>
    <dgm:cxn modelId="{413293B6-4CA4-44C4-8768-0E2F2F1E3949}" type="presParOf" srcId="{274B61CD-F384-46D4-B45B-8AFA3CD27D41}" destId="{E138CBE7-09FC-4928-8CDC-0D8AFA60AE2D}" srcOrd="3" destOrd="0" presId="urn:microsoft.com/office/officeart/2018/5/layout/IconCircleLabelList"/>
    <dgm:cxn modelId="{74F26D8A-D16A-4151-BB09-A1CCA8DC5884}" type="presParOf" srcId="{5C488CB4-92AC-4C1E-A354-78087B2AABFD}" destId="{F53EFFF8-ABB3-4A3D-9BAE-CCDDD69DB0FA}" srcOrd="11" destOrd="0" presId="urn:microsoft.com/office/officeart/2018/5/layout/IconCircleLabelList"/>
    <dgm:cxn modelId="{FE517668-019C-4014-89E6-3631B42FDC1E}" type="presParOf" srcId="{5C488CB4-92AC-4C1E-A354-78087B2AABFD}" destId="{9D85ECFE-97C0-4AAE-A4F6-123A46722344}" srcOrd="12" destOrd="0" presId="urn:microsoft.com/office/officeart/2018/5/layout/IconCircleLabelList"/>
    <dgm:cxn modelId="{14FAC5B4-187D-41F8-B1A7-765797FFE586}" type="presParOf" srcId="{9D85ECFE-97C0-4AAE-A4F6-123A46722344}" destId="{0C21A2B8-BFCC-46A7-9981-628BFF011CB1}" srcOrd="0" destOrd="0" presId="urn:microsoft.com/office/officeart/2018/5/layout/IconCircleLabelList"/>
    <dgm:cxn modelId="{28603A3B-B1FE-4443-AF46-E61064195B65}" type="presParOf" srcId="{9D85ECFE-97C0-4AAE-A4F6-123A46722344}" destId="{3E887692-E5E6-4D9A-AFDE-17115D897AC6}" srcOrd="1" destOrd="0" presId="urn:microsoft.com/office/officeart/2018/5/layout/IconCircleLabelList"/>
    <dgm:cxn modelId="{653C6039-EE2F-4C27-A788-783003F731AB}" type="presParOf" srcId="{9D85ECFE-97C0-4AAE-A4F6-123A46722344}" destId="{58920A3C-4B50-4C2A-8C69-D21305E57DD9}" srcOrd="2" destOrd="0" presId="urn:microsoft.com/office/officeart/2018/5/layout/IconCircleLabelList"/>
    <dgm:cxn modelId="{9778F0CD-B0D9-4BC3-B661-D015E40753A1}" type="presParOf" srcId="{9D85ECFE-97C0-4AAE-A4F6-123A46722344}" destId="{0E89E2FC-100C-40BB-BE3B-CFCDEBB9CA21}"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16953-DC73-461C-B6BD-13D535F1C9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C0B9CE-2166-4A5C-89B7-49DE87B95A68}">
      <dgm:prSet custT="1"/>
      <dgm:spPr/>
      <dgm:t>
        <a:bodyPr/>
        <a:lstStyle/>
        <a:p>
          <a:r>
            <a:rPr lang="en-US" sz="1400"/>
            <a:t>Chemical Waste: disposal of hazardous chemicals poses a significant environmental challenge. Improper disposal can lead to contamination of soil and water, posing risks to human health and ecosystems. (robust waste management protocols to ensure that chemical waste is properly handled and disposed of in compliance with environmental regulations). </a:t>
          </a:r>
          <a:r>
            <a:rPr lang="en-US" sz="1400" b="1"/>
            <a:t>Most dangerous chemical waste: </a:t>
          </a:r>
          <a:r>
            <a:rPr lang="en-US" sz="1400"/>
            <a:t>Mercury and Mercury Compounds, Chloroform, Formaldehyde, Polychlorinated Biphenyls (PCBs). </a:t>
          </a:r>
        </a:p>
      </dgm:t>
    </dgm:pt>
    <dgm:pt modelId="{964C5526-0395-48C3-9173-AE43E51EC53D}" type="parTrans" cxnId="{1DC08076-5628-4C02-B967-9CED54053937}">
      <dgm:prSet/>
      <dgm:spPr/>
      <dgm:t>
        <a:bodyPr/>
        <a:lstStyle/>
        <a:p>
          <a:endParaRPr lang="en-US"/>
        </a:p>
      </dgm:t>
    </dgm:pt>
    <dgm:pt modelId="{10651241-A37E-4313-85CE-8C82FC669379}" type="sibTrans" cxnId="{1DC08076-5628-4C02-B967-9CED54053937}">
      <dgm:prSet/>
      <dgm:spPr/>
      <dgm:t>
        <a:bodyPr/>
        <a:lstStyle/>
        <a:p>
          <a:endParaRPr lang="en-US"/>
        </a:p>
      </dgm:t>
    </dgm:pt>
    <dgm:pt modelId="{32FFA225-3A4B-4831-94A6-EEC49CFF3330}">
      <dgm:prSet custT="1"/>
      <dgm:spPr/>
      <dgm:t>
        <a:bodyPr/>
        <a:lstStyle/>
        <a:p>
          <a:r>
            <a:rPr lang="en-US" sz="1800"/>
            <a:t>Biological waste must be sterilized and disposed of to prevent the spread of pathogens and minimize environmental impact. </a:t>
          </a:r>
        </a:p>
      </dgm:t>
    </dgm:pt>
    <dgm:pt modelId="{2F141AA6-B7B8-4758-AD6F-91B14905EF9A}" type="parTrans" cxnId="{21BBAA03-A85C-4E67-9363-1DC1E5FA0405}">
      <dgm:prSet/>
      <dgm:spPr/>
      <dgm:t>
        <a:bodyPr/>
        <a:lstStyle/>
        <a:p>
          <a:endParaRPr lang="en-US"/>
        </a:p>
      </dgm:t>
    </dgm:pt>
    <dgm:pt modelId="{FA057236-D084-47A8-A750-75313098623B}" type="sibTrans" cxnId="{21BBAA03-A85C-4E67-9363-1DC1E5FA0405}">
      <dgm:prSet/>
      <dgm:spPr/>
      <dgm:t>
        <a:bodyPr/>
        <a:lstStyle/>
        <a:p>
          <a:endParaRPr lang="en-US"/>
        </a:p>
      </dgm:t>
    </dgm:pt>
    <dgm:pt modelId="{006E30FF-9437-4D0B-8514-5A711E5CFD11}" type="pres">
      <dgm:prSet presAssocID="{08416953-DC73-461C-B6BD-13D535F1C9F8}" presName="root" presStyleCnt="0">
        <dgm:presLayoutVars>
          <dgm:dir/>
          <dgm:resizeHandles val="exact"/>
        </dgm:presLayoutVars>
      </dgm:prSet>
      <dgm:spPr/>
    </dgm:pt>
    <dgm:pt modelId="{7BC972DC-74C5-4BC0-A909-E3241A5865C0}" type="pres">
      <dgm:prSet presAssocID="{48C0B9CE-2166-4A5C-89B7-49DE87B95A68}" presName="compNode" presStyleCnt="0"/>
      <dgm:spPr/>
    </dgm:pt>
    <dgm:pt modelId="{980A47E1-7A54-4FB7-8B57-81428C659C45}" type="pres">
      <dgm:prSet presAssocID="{48C0B9CE-2166-4A5C-89B7-49DE87B95A68}" presName="bgRect" presStyleLbl="bgShp" presStyleIdx="0" presStyleCnt="2" custScaleY="126803"/>
      <dgm:spPr/>
    </dgm:pt>
    <dgm:pt modelId="{03923213-6049-4FDB-8DF2-96D131429970}" type="pres">
      <dgm:prSet presAssocID="{48C0B9CE-2166-4A5C-89B7-49DE87B95A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2DD748F4-1887-4836-9DAE-F3BED5E303F9}" type="pres">
      <dgm:prSet presAssocID="{48C0B9CE-2166-4A5C-89B7-49DE87B95A68}" presName="spaceRect" presStyleCnt="0"/>
      <dgm:spPr/>
    </dgm:pt>
    <dgm:pt modelId="{90369D4F-EDB4-434A-B05C-4BFA36E0FAC4}" type="pres">
      <dgm:prSet presAssocID="{48C0B9CE-2166-4A5C-89B7-49DE87B95A68}" presName="parTx" presStyleLbl="revTx" presStyleIdx="0" presStyleCnt="2">
        <dgm:presLayoutVars>
          <dgm:chMax val="0"/>
          <dgm:chPref val="0"/>
        </dgm:presLayoutVars>
      </dgm:prSet>
      <dgm:spPr/>
    </dgm:pt>
    <dgm:pt modelId="{37FD288F-36A8-453F-9CD5-620871F3AFE5}" type="pres">
      <dgm:prSet presAssocID="{10651241-A37E-4313-85CE-8C82FC669379}" presName="sibTrans" presStyleCnt="0"/>
      <dgm:spPr/>
    </dgm:pt>
    <dgm:pt modelId="{8464AE3E-0F35-4A50-BE04-9434FC84411F}" type="pres">
      <dgm:prSet presAssocID="{32FFA225-3A4B-4831-94A6-EEC49CFF3330}" presName="compNode" presStyleCnt="0"/>
      <dgm:spPr/>
    </dgm:pt>
    <dgm:pt modelId="{CAE85379-7905-4CD9-AA9B-1D278DEF3685}" type="pres">
      <dgm:prSet presAssocID="{32FFA225-3A4B-4831-94A6-EEC49CFF3330}" presName="bgRect" presStyleLbl="bgShp" presStyleIdx="1" presStyleCnt="2" custLinFactNeighborY="-4122"/>
      <dgm:spPr/>
    </dgm:pt>
    <dgm:pt modelId="{D3F2D00D-B07E-48B2-A764-2DAEF3CC21A1}" type="pres">
      <dgm:prSet presAssocID="{32FFA225-3A4B-4831-94A6-EEC49CFF333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rm with solid fill"/>
        </a:ext>
      </dgm:extLst>
    </dgm:pt>
    <dgm:pt modelId="{396C9D7E-80D1-4C97-A456-4449378EF556}" type="pres">
      <dgm:prSet presAssocID="{32FFA225-3A4B-4831-94A6-EEC49CFF3330}" presName="spaceRect" presStyleCnt="0"/>
      <dgm:spPr/>
    </dgm:pt>
    <dgm:pt modelId="{783FB273-76C6-4B10-B549-EB76CEE7BF43}" type="pres">
      <dgm:prSet presAssocID="{32FFA225-3A4B-4831-94A6-EEC49CFF3330}" presName="parTx" presStyleLbl="revTx" presStyleIdx="1" presStyleCnt="2" custLinFactNeighborY="-9756">
        <dgm:presLayoutVars>
          <dgm:chMax val="0"/>
          <dgm:chPref val="0"/>
        </dgm:presLayoutVars>
      </dgm:prSet>
      <dgm:spPr/>
    </dgm:pt>
  </dgm:ptLst>
  <dgm:cxnLst>
    <dgm:cxn modelId="{21BBAA03-A85C-4E67-9363-1DC1E5FA0405}" srcId="{08416953-DC73-461C-B6BD-13D535F1C9F8}" destId="{32FFA225-3A4B-4831-94A6-EEC49CFF3330}" srcOrd="1" destOrd="0" parTransId="{2F141AA6-B7B8-4758-AD6F-91B14905EF9A}" sibTransId="{FA057236-D084-47A8-A750-75313098623B}"/>
    <dgm:cxn modelId="{866D0506-1EA0-45F2-9460-5218743CC52E}" type="presOf" srcId="{48C0B9CE-2166-4A5C-89B7-49DE87B95A68}" destId="{90369D4F-EDB4-434A-B05C-4BFA36E0FAC4}" srcOrd="0" destOrd="0" presId="urn:microsoft.com/office/officeart/2018/2/layout/IconVerticalSolidList"/>
    <dgm:cxn modelId="{1DC08076-5628-4C02-B967-9CED54053937}" srcId="{08416953-DC73-461C-B6BD-13D535F1C9F8}" destId="{48C0B9CE-2166-4A5C-89B7-49DE87B95A68}" srcOrd="0" destOrd="0" parTransId="{964C5526-0395-48C3-9173-AE43E51EC53D}" sibTransId="{10651241-A37E-4313-85CE-8C82FC669379}"/>
    <dgm:cxn modelId="{52E3DE78-85F3-4939-9372-C568EF9C22C6}" type="presOf" srcId="{08416953-DC73-461C-B6BD-13D535F1C9F8}" destId="{006E30FF-9437-4D0B-8514-5A711E5CFD11}" srcOrd="0" destOrd="0" presId="urn:microsoft.com/office/officeart/2018/2/layout/IconVerticalSolidList"/>
    <dgm:cxn modelId="{6C289195-B50A-4BA2-B42D-405EBF9B55FA}" type="presOf" srcId="{32FFA225-3A4B-4831-94A6-EEC49CFF3330}" destId="{783FB273-76C6-4B10-B549-EB76CEE7BF43}" srcOrd="0" destOrd="0" presId="urn:microsoft.com/office/officeart/2018/2/layout/IconVerticalSolidList"/>
    <dgm:cxn modelId="{43A68F42-35CC-4360-9266-F26B53DDDD40}" type="presParOf" srcId="{006E30FF-9437-4D0B-8514-5A711E5CFD11}" destId="{7BC972DC-74C5-4BC0-A909-E3241A5865C0}" srcOrd="0" destOrd="0" presId="urn:microsoft.com/office/officeart/2018/2/layout/IconVerticalSolidList"/>
    <dgm:cxn modelId="{2C64E32D-9022-41CF-8E58-3A736A874DC9}" type="presParOf" srcId="{7BC972DC-74C5-4BC0-A909-E3241A5865C0}" destId="{980A47E1-7A54-4FB7-8B57-81428C659C45}" srcOrd="0" destOrd="0" presId="urn:microsoft.com/office/officeart/2018/2/layout/IconVerticalSolidList"/>
    <dgm:cxn modelId="{5A9BBBF4-4AF1-4AD5-B05E-E049D4CB3DD3}" type="presParOf" srcId="{7BC972DC-74C5-4BC0-A909-E3241A5865C0}" destId="{03923213-6049-4FDB-8DF2-96D131429970}" srcOrd="1" destOrd="0" presId="urn:microsoft.com/office/officeart/2018/2/layout/IconVerticalSolidList"/>
    <dgm:cxn modelId="{2D17CBDF-39AA-4F2E-982B-1AEB10A295BC}" type="presParOf" srcId="{7BC972DC-74C5-4BC0-A909-E3241A5865C0}" destId="{2DD748F4-1887-4836-9DAE-F3BED5E303F9}" srcOrd="2" destOrd="0" presId="urn:microsoft.com/office/officeart/2018/2/layout/IconVerticalSolidList"/>
    <dgm:cxn modelId="{97F8E578-139B-4951-9E8A-48318F32EBC8}" type="presParOf" srcId="{7BC972DC-74C5-4BC0-A909-E3241A5865C0}" destId="{90369D4F-EDB4-434A-B05C-4BFA36E0FAC4}" srcOrd="3" destOrd="0" presId="urn:microsoft.com/office/officeart/2018/2/layout/IconVerticalSolidList"/>
    <dgm:cxn modelId="{314B077D-9C1D-48A7-966A-83FCC356E8CA}" type="presParOf" srcId="{006E30FF-9437-4D0B-8514-5A711E5CFD11}" destId="{37FD288F-36A8-453F-9CD5-620871F3AFE5}" srcOrd="1" destOrd="0" presId="urn:microsoft.com/office/officeart/2018/2/layout/IconVerticalSolidList"/>
    <dgm:cxn modelId="{287D5800-E329-4C16-BF39-F585306FE9A0}" type="presParOf" srcId="{006E30FF-9437-4D0B-8514-5A711E5CFD11}" destId="{8464AE3E-0F35-4A50-BE04-9434FC84411F}" srcOrd="2" destOrd="0" presId="urn:microsoft.com/office/officeart/2018/2/layout/IconVerticalSolidList"/>
    <dgm:cxn modelId="{1609E809-3243-4033-9C58-3F5B33416882}" type="presParOf" srcId="{8464AE3E-0F35-4A50-BE04-9434FC84411F}" destId="{CAE85379-7905-4CD9-AA9B-1D278DEF3685}" srcOrd="0" destOrd="0" presId="urn:microsoft.com/office/officeart/2018/2/layout/IconVerticalSolidList"/>
    <dgm:cxn modelId="{36C65235-7C57-4829-8E84-41A1F13213AE}" type="presParOf" srcId="{8464AE3E-0F35-4A50-BE04-9434FC84411F}" destId="{D3F2D00D-B07E-48B2-A764-2DAEF3CC21A1}" srcOrd="1" destOrd="0" presId="urn:microsoft.com/office/officeart/2018/2/layout/IconVerticalSolidList"/>
    <dgm:cxn modelId="{63766006-4584-4C18-A675-2BC8923959A8}" type="presParOf" srcId="{8464AE3E-0F35-4A50-BE04-9434FC84411F}" destId="{396C9D7E-80D1-4C97-A456-4449378EF556}" srcOrd="2" destOrd="0" presId="urn:microsoft.com/office/officeart/2018/2/layout/IconVerticalSolidList"/>
    <dgm:cxn modelId="{2CDEAA66-E35A-4DD9-9F85-16EBF369CAF7}" type="presParOf" srcId="{8464AE3E-0F35-4A50-BE04-9434FC84411F}" destId="{783FB273-76C6-4B10-B549-EB76CEE7BF43}"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100BE5-23EA-4604-B070-C05DBBF9FF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5090B0E-CE6A-4FAF-849B-26FABC7E600F}">
      <dgm:prSet/>
      <dgm:spPr/>
      <dgm:t>
        <a:bodyPr/>
        <a:lstStyle/>
        <a:p>
          <a:r>
            <a:rPr lang="en-US" dirty="0"/>
            <a:t>-Water consumption: Laboratories can be significant consumers of water, particularly in processes that require constant cooling or cleaning. </a:t>
          </a:r>
        </a:p>
      </dgm:t>
    </dgm:pt>
    <dgm:pt modelId="{E8313440-0DE5-4384-8674-9D726BC67655}" type="parTrans" cxnId="{D2266115-7F93-4724-919D-99684C071466}">
      <dgm:prSet/>
      <dgm:spPr/>
      <dgm:t>
        <a:bodyPr/>
        <a:lstStyle/>
        <a:p>
          <a:endParaRPr lang="en-US"/>
        </a:p>
      </dgm:t>
    </dgm:pt>
    <dgm:pt modelId="{E2CFEBFB-E6F9-4744-A0A7-F9898B55E4B2}" type="sibTrans" cxnId="{D2266115-7F93-4724-919D-99684C071466}">
      <dgm:prSet/>
      <dgm:spPr/>
      <dgm:t>
        <a:bodyPr/>
        <a:lstStyle/>
        <a:p>
          <a:endParaRPr lang="en-US"/>
        </a:p>
      </dgm:t>
    </dgm:pt>
    <dgm:pt modelId="{4257B001-BE67-4DBB-B73C-5A1EF83EAE13}">
      <dgm:prSet/>
      <dgm:spPr/>
      <dgm:t>
        <a:bodyPr/>
        <a:lstStyle/>
        <a:p>
          <a:r>
            <a:rPr lang="en-US" dirty="0"/>
            <a:t>-Material sourcing: Consider the environmental cost of sourcing materials. The production and transportation of lab reagents, equipment, and animals for testing can have considerable ecological footprints. </a:t>
          </a:r>
        </a:p>
      </dgm:t>
    </dgm:pt>
    <dgm:pt modelId="{49FE37EA-07C3-4CB6-AE6D-A689F6C6DF81}" type="parTrans" cxnId="{DC9A6218-96E4-4842-AEC2-5F2CA8165FDE}">
      <dgm:prSet/>
      <dgm:spPr/>
      <dgm:t>
        <a:bodyPr/>
        <a:lstStyle/>
        <a:p>
          <a:endParaRPr lang="en-US"/>
        </a:p>
      </dgm:t>
    </dgm:pt>
    <dgm:pt modelId="{BBC22B37-50D0-48E3-B9C6-5A0ED444FC8E}" type="sibTrans" cxnId="{DC9A6218-96E4-4842-AEC2-5F2CA8165FDE}">
      <dgm:prSet/>
      <dgm:spPr/>
      <dgm:t>
        <a:bodyPr/>
        <a:lstStyle/>
        <a:p>
          <a:endParaRPr lang="en-US"/>
        </a:p>
      </dgm:t>
    </dgm:pt>
    <dgm:pt modelId="{68E83B93-78E9-4753-96B8-C3F5D2A37899}" type="pres">
      <dgm:prSet presAssocID="{98100BE5-23EA-4604-B070-C05DBBF9FFA0}" presName="root" presStyleCnt="0">
        <dgm:presLayoutVars>
          <dgm:dir/>
          <dgm:resizeHandles val="exact"/>
        </dgm:presLayoutVars>
      </dgm:prSet>
      <dgm:spPr/>
    </dgm:pt>
    <dgm:pt modelId="{07CF5627-46A4-42FD-9DE4-E0FA78974F95}" type="pres">
      <dgm:prSet presAssocID="{E5090B0E-CE6A-4FAF-849B-26FABC7E600F}" presName="compNode" presStyleCnt="0"/>
      <dgm:spPr/>
    </dgm:pt>
    <dgm:pt modelId="{5B171C30-2D43-4CB6-8AB3-67AADB459564}" type="pres">
      <dgm:prSet presAssocID="{E5090B0E-CE6A-4FAF-849B-26FABC7E600F}" presName="bgRect" presStyleLbl="bgShp" presStyleIdx="0" presStyleCnt="2" custLinFactNeighborY="-45756"/>
      <dgm:spPr/>
    </dgm:pt>
    <dgm:pt modelId="{B251E6E2-14AA-4F04-BCE8-FE74F8945E94}" type="pres">
      <dgm:prSet presAssocID="{E5090B0E-CE6A-4FAF-849B-26FABC7E600F}" presName="iconRect" presStyleLbl="node1" presStyleIdx="0" presStyleCnt="2" custLinFactNeighborY="-7105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74256420-1955-4E10-A022-4E010AC4F034}" type="pres">
      <dgm:prSet presAssocID="{E5090B0E-CE6A-4FAF-849B-26FABC7E600F}" presName="spaceRect" presStyleCnt="0"/>
      <dgm:spPr/>
    </dgm:pt>
    <dgm:pt modelId="{8474B2B0-AAF2-4276-898F-D8045BD22B39}" type="pres">
      <dgm:prSet presAssocID="{E5090B0E-CE6A-4FAF-849B-26FABC7E600F}" presName="parTx" presStyleLbl="revTx" presStyleIdx="0" presStyleCnt="2" custLinFactNeighborY="-42408">
        <dgm:presLayoutVars>
          <dgm:chMax val="0"/>
          <dgm:chPref val="0"/>
        </dgm:presLayoutVars>
      </dgm:prSet>
      <dgm:spPr/>
    </dgm:pt>
    <dgm:pt modelId="{8787C9D5-6499-44F0-8F44-7B4E1CFC34C1}" type="pres">
      <dgm:prSet presAssocID="{E2CFEBFB-E6F9-4744-A0A7-F9898B55E4B2}" presName="sibTrans" presStyleCnt="0"/>
      <dgm:spPr/>
    </dgm:pt>
    <dgm:pt modelId="{642014E4-5E61-437A-A79C-CEB095E2C30C}" type="pres">
      <dgm:prSet presAssocID="{4257B001-BE67-4DBB-B73C-5A1EF83EAE13}" presName="compNode" presStyleCnt="0"/>
      <dgm:spPr/>
    </dgm:pt>
    <dgm:pt modelId="{60286328-50A4-49EF-8ED5-4BD51265F6CD}" type="pres">
      <dgm:prSet presAssocID="{4257B001-BE67-4DBB-B73C-5A1EF83EAE13}" presName="bgRect" presStyleLbl="bgShp" presStyleIdx="1" presStyleCnt="2"/>
      <dgm:spPr/>
    </dgm:pt>
    <dgm:pt modelId="{54C4632F-2CCE-42FA-BDA9-E71508C877E2}" type="pres">
      <dgm:prSet presAssocID="{4257B001-BE67-4DBB-B73C-5A1EF83EAE1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uck outline"/>
        </a:ext>
      </dgm:extLst>
    </dgm:pt>
    <dgm:pt modelId="{30BCBFCC-C696-4D04-A57F-58E91928476B}" type="pres">
      <dgm:prSet presAssocID="{4257B001-BE67-4DBB-B73C-5A1EF83EAE13}" presName="spaceRect" presStyleCnt="0"/>
      <dgm:spPr/>
    </dgm:pt>
    <dgm:pt modelId="{E7D0C623-D495-4FF1-BB29-D8F6D0401C82}" type="pres">
      <dgm:prSet presAssocID="{4257B001-BE67-4DBB-B73C-5A1EF83EAE13}" presName="parTx" presStyleLbl="revTx" presStyleIdx="1" presStyleCnt="2">
        <dgm:presLayoutVars>
          <dgm:chMax val="0"/>
          <dgm:chPref val="0"/>
        </dgm:presLayoutVars>
      </dgm:prSet>
      <dgm:spPr/>
    </dgm:pt>
  </dgm:ptLst>
  <dgm:cxnLst>
    <dgm:cxn modelId="{D2266115-7F93-4724-919D-99684C071466}" srcId="{98100BE5-23EA-4604-B070-C05DBBF9FFA0}" destId="{E5090B0E-CE6A-4FAF-849B-26FABC7E600F}" srcOrd="0" destOrd="0" parTransId="{E8313440-0DE5-4384-8674-9D726BC67655}" sibTransId="{E2CFEBFB-E6F9-4744-A0A7-F9898B55E4B2}"/>
    <dgm:cxn modelId="{DC9A6218-96E4-4842-AEC2-5F2CA8165FDE}" srcId="{98100BE5-23EA-4604-B070-C05DBBF9FFA0}" destId="{4257B001-BE67-4DBB-B73C-5A1EF83EAE13}" srcOrd="1" destOrd="0" parTransId="{49FE37EA-07C3-4CB6-AE6D-A689F6C6DF81}" sibTransId="{BBC22B37-50D0-48E3-B9C6-5A0ED444FC8E}"/>
    <dgm:cxn modelId="{6463AB26-1FEF-4A5F-B41A-E7A6373D359F}" type="presOf" srcId="{E5090B0E-CE6A-4FAF-849B-26FABC7E600F}" destId="{8474B2B0-AAF2-4276-898F-D8045BD22B39}" srcOrd="0" destOrd="0" presId="urn:microsoft.com/office/officeart/2018/2/layout/IconVerticalSolidList"/>
    <dgm:cxn modelId="{6CF69079-2830-48C5-B03F-B2E709847DA5}" type="presOf" srcId="{98100BE5-23EA-4604-B070-C05DBBF9FFA0}" destId="{68E83B93-78E9-4753-96B8-C3F5D2A37899}" srcOrd="0" destOrd="0" presId="urn:microsoft.com/office/officeart/2018/2/layout/IconVerticalSolidList"/>
    <dgm:cxn modelId="{CF734AD9-6276-47B0-B0E6-6BD316BF4EA8}" type="presOf" srcId="{4257B001-BE67-4DBB-B73C-5A1EF83EAE13}" destId="{E7D0C623-D495-4FF1-BB29-D8F6D0401C82}" srcOrd="0" destOrd="0" presId="urn:microsoft.com/office/officeart/2018/2/layout/IconVerticalSolidList"/>
    <dgm:cxn modelId="{C2A9DB52-A21F-4A5B-B322-49065DC4D76D}" type="presParOf" srcId="{68E83B93-78E9-4753-96B8-C3F5D2A37899}" destId="{07CF5627-46A4-42FD-9DE4-E0FA78974F95}" srcOrd="0" destOrd="0" presId="urn:microsoft.com/office/officeart/2018/2/layout/IconVerticalSolidList"/>
    <dgm:cxn modelId="{CD8A72B5-F870-4DC2-A674-7008E023716C}" type="presParOf" srcId="{07CF5627-46A4-42FD-9DE4-E0FA78974F95}" destId="{5B171C30-2D43-4CB6-8AB3-67AADB459564}" srcOrd="0" destOrd="0" presId="urn:microsoft.com/office/officeart/2018/2/layout/IconVerticalSolidList"/>
    <dgm:cxn modelId="{6C7F95CE-BFAB-4ED8-AFA1-4987A3CDAB3B}" type="presParOf" srcId="{07CF5627-46A4-42FD-9DE4-E0FA78974F95}" destId="{B251E6E2-14AA-4F04-BCE8-FE74F8945E94}" srcOrd="1" destOrd="0" presId="urn:microsoft.com/office/officeart/2018/2/layout/IconVerticalSolidList"/>
    <dgm:cxn modelId="{413A002D-3F38-4500-B876-B6E6BA0FE5E7}" type="presParOf" srcId="{07CF5627-46A4-42FD-9DE4-E0FA78974F95}" destId="{74256420-1955-4E10-A022-4E010AC4F034}" srcOrd="2" destOrd="0" presId="urn:microsoft.com/office/officeart/2018/2/layout/IconVerticalSolidList"/>
    <dgm:cxn modelId="{35F18184-8141-4F5F-AD33-2E884689E5C1}" type="presParOf" srcId="{07CF5627-46A4-42FD-9DE4-E0FA78974F95}" destId="{8474B2B0-AAF2-4276-898F-D8045BD22B39}" srcOrd="3" destOrd="0" presId="urn:microsoft.com/office/officeart/2018/2/layout/IconVerticalSolidList"/>
    <dgm:cxn modelId="{3C314072-B980-4747-8D25-22B82DB36520}" type="presParOf" srcId="{68E83B93-78E9-4753-96B8-C3F5D2A37899}" destId="{8787C9D5-6499-44F0-8F44-7B4E1CFC34C1}" srcOrd="1" destOrd="0" presId="urn:microsoft.com/office/officeart/2018/2/layout/IconVerticalSolidList"/>
    <dgm:cxn modelId="{56956A1A-8502-4BFD-8838-53938E084DFA}" type="presParOf" srcId="{68E83B93-78E9-4753-96B8-C3F5D2A37899}" destId="{642014E4-5E61-437A-A79C-CEB095E2C30C}" srcOrd="2" destOrd="0" presId="urn:microsoft.com/office/officeart/2018/2/layout/IconVerticalSolidList"/>
    <dgm:cxn modelId="{369E789C-8465-487F-A26C-80F63DF7FD1D}" type="presParOf" srcId="{642014E4-5E61-437A-A79C-CEB095E2C30C}" destId="{60286328-50A4-49EF-8ED5-4BD51265F6CD}" srcOrd="0" destOrd="0" presId="urn:microsoft.com/office/officeart/2018/2/layout/IconVerticalSolidList"/>
    <dgm:cxn modelId="{A29967E1-438A-4D92-89DE-F91131DF3DE0}" type="presParOf" srcId="{642014E4-5E61-437A-A79C-CEB095E2C30C}" destId="{54C4632F-2CCE-42FA-BDA9-E71508C877E2}" srcOrd="1" destOrd="0" presId="urn:microsoft.com/office/officeart/2018/2/layout/IconVerticalSolidList"/>
    <dgm:cxn modelId="{3FBE90CD-5F80-4111-B50E-26C832EDC4AB}" type="presParOf" srcId="{642014E4-5E61-437A-A79C-CEB095E2C30C}" destId="{30BCBFCC-C696-4D04-A57F-58E91928476B}" srcOrd="2" destOrd="0" presId="urn:microsoft.com/office/officeart/2018/2/layout/IconVerticalSolidList"/>
    <dgm:cxn modelId="{98BE4CDF-E51C-4A53-9D94-0023637CF77A}" type="presParOf" srcId="{642014E4-5E61-437A-A79C-CEB095E2C30C}" destId="{E7D0C623-D495-4FF1-BB29-D8F6D0401C8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1F6DF9-14C5-46AB-835C-93C7CF6D1F25}"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BA2EF62-10D9-4CDA-9CF8-F5C5C65AEBF2}">
      <dgm:prSet/>
      <dgm:spPr/>
      <dgm:t>
        <a:bodyPr/>
        <a:lstStyle/>
        <a:p>
          <a:r>
            <a:rPr lang="en-US"/>
            <a:t>Travel</a:t>
          </a:r>
        </a:p>
      </dgm:t>
    </dgm:pt>
    <dgm:pt modelId="{D41155B8-00E1-4F8F-9FDF-D5F511D2513E}" type="parTrans" cxnId="{BAF7D792-608C-4E29-85A9-E1F0DA6ECED1}">
      <dgm:prSet/>
      <dgm:spPr/>
      <dgm:t>
        <a:bodyPr/>
        <a:lstStyle/>
        <a:p>
          <a:endParaRPr lang="en-US"/>
        </a:p>
      </dgm:t>
    </dgm:pt>
    <dgm:pt modelId="{CE65BD79-CCEA-447F-B240-0481D420B806}" type="sibTrans" cxnId="{BAF7D792-608C-4E29-85A9-E1F0DA6ECED1}">
      <dgm:prSet/>
      <dgm:spPr/>
      <dgm:t>
        <a:bodyPr/>
        <a:lstStyle/>
        <a:p>
          <a:endParaRPr lang="en-US"/>
        </a:p>
      </dgm:t>
    </dgm:pt>
    <dgm:pt modelId="{6CCBF32B-A557-4010-A22F-ECAC81974DDA}">
      <dgm:prSet/>
      <dgm:spPr/>
      <dgm:t>
        <a:bodyPr/>
        <a:lstStyle/>
        <a:p>
          <a:r>
            <a:rPr lang="en-US"/>
            <a:t>Digital Footprint</a:t>
          </a:r>
        </a:p>
      </dgm:t>
    </dgm:pt>
    <dgm:pt modelId="{E91899C7-59FA-421F-999C-AC82664A6151}" type="parTrans" cxnId="{7358DD03-43B6-485E-BEE8-42210E5919D0}">
      <dgm:prSet/>
      <dgm:spPr/>
      <dgm:t>
        <a:bodyPr/>
        <a:lstStyle/>
        <a:p>
          <a:endParaRPr lang="en-US"/>
        </a:p>
      </dgm:t>
    </dgm:pt>
    <dgm:pt modelId="{6E628A97-5EB7-4462-95F3-51C7D07CF109}" type="sibTrans" cxnId="{7358DD03-43B6-485E-BEE8-42210E5919D0}">
      <dgm:prSet/>
      <dgm:spPr/>
      <dgm:t>
        <a:bodyPr/>
        <a:lstStyle/>
        <a:p>
          <a:endParaRPr lang="en-US"/>
        </a:p>
      </dgm:t>
    </dgm:pt>
    <dgm:pt modelId="{12F566AF-EB71-4725-867A-E506694B66F6}" type="pres">
      <dgm:prSet presAssocID="{311F6DF9-14C5-46AB-835C-93C7CF6D1F25}" presName="root" presStyleCnt="0">
        <dgm:presLayoutVars>
          <dgm:dir/>
          <dgm:resizeHandles val="exact"/>
        </dgm:presLayoutVars>
      </dgm:prSet>
      <dgm:spPr/>
    </dgm:pt>
    <dgm:pt modelId="{75427C1F-B9A8-4203-AE5E-209C46793BD2}" type="pres">
      <dgm:prSet presAssocID="{311F6DF9-14C5-46AB-835C-93C7CF6D1F25}" presName="container" presStyleCnt="0">
        <dgm:presLayoutVars>
          <dgm:dir/>
          <dgm:resizeHandles val="exact"/>
        </dgm:presLayoutVars>
      </dgm:prSet>
      <dgm:spPr/>
    </dgm:pt>
    <dgm:pt modelId="{19991FB2-62D3-414D-88F3-F56F1E012A75}" type="pres">
      <dgm:prSet presAssocID="{3BA2EF62-10D9-4CDA-9CF8-F5C5C65AEBF2}" presName="compNode" presStyleCnt="0"/>
      <dgm:spPr/>
    </dgm:pt>
    <dgm:pt modelId="{EFCE4587-F43C-49C9-B7B3-1A71ADBBEB55}" type="pres">
      <dgm:prSet presAssocID="{3BA2EF62-10D9-4CDA-9CF8-F5C5C65AEBF2}" presName="iconBgRect" presStyleLbl="bgShp" presStyleIdx="0" presStyleCnt="2"/>
      <dgm:spPr/>
    </dgm:pt>
    <dgm:pt modelId="{3E834B64-FFDC-4F2E-A23A-B5C682EAE3DA}" type="pres">
      <dgm:prSet presAssocID="{3BA2EF62-10D9-4CDA-9CF8-F5C5C65AEBF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5CE52856-40EB-46AF-847D-6E86E375556F}" type="pres">
      <dgm:prSet presAssocID="{3BA2EF62-10D9-4CDA-9CF8-F5C5C65AEBF2}" presName="spaceRect" presStyleCnt="0"/>
      <dgm:spPr/>
    </dgm:pt>
    <dgm:pt modelId="{DFB82100-BDBA-4F7B-B6B1-91B941156E64}" type="pres">
      <dgm:prSet presAssocID="{3BA2EF62-10D9-4CDA-9CF8-F5C5C65AEBF2}" presName="textRect" presStyleLbl="revTx" presStyleIdx="0" presStyleCnt="2">
        <dgm:presLayoutVars>
          <dgm:chMax val="1"/>
          <dgm:chPref val="1"/>
        </dgm:presLayoutVars>
      </dgm:prSet>
      <dgm:spPr/>
    </dgm:pt>
    <dgm:pt modelId="{618749D0-AC68-452B-8DFB-66F6260A5FFF}" type="pres">
      <dgm:prSet presAssocID="{CE65BD79-CCEA-447F-B240-0481D420B806}" presName="sibTrans" presStyleLbl="sibTrans2D1" presStyleIdx="0" presStyleCnt="0"/>
      <dgm:spPr/>
    </dgm:pt>
    <dgm:pt modelId="{804EA2FB-8A80-4B27-AD44-099C69E4A5F6}" type="pres">
      <dgm:prSet presAssocID="{6CCBF32B-A557-4010-A22F-ECAC81974DDA}" presName="compNode" presStyleCnt="0"/>
      <dgm:spPr/>
    </dgm:pt>
    <dgm:pt modelId="{1143083A-EC61-4028-9E8E-6FB23DE7CA50}" type="pres">
      <dgm:prSet presAssocID="{6CCBF32B-A557-4010-A22F-ECAC81974DDA}" presName="iconBgRect" presStyleLbl="bgShp" presStyleIdx="1" presStyleCnt="2"/>
      <dgm:spPr/>
    </dgm:pt>
    <dgm:pt modelId="{1D25F668-7D5C-4A8F-9FA3-1BDD0E242D98}" type="pres">
      <dgm:prSet presAssocID="{6CCBF32B-A557-4010-A22F-ECAC81974D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
        </a:ext>
      </dgm:extLst>
    </dgm:pt>
    <dgm:pt modelId="{2BDDDACE-74D8-4188-88AA-89DF5BA504D2}" type="pres">
      <dgm:prSet presAssocID="{6CCBF32B-A557-4010-A22F-ECAC81974DDA}" presName="spaceRect" presStyleCnt="0"/>
      <dgm:spPr/>
    </dgm:pt>
    <dgm:pt modelId="{6546B115-4F61-4E8F-950F-611153A0BC85}" type="pres">
      <dgm:prSet presAssocID="{6CCBF32B-A557-4010-A22F-ECAC81974DDA}" presName="textRect" presStyleLbl="revTx" presStyleIdx="1" presStyleCnt="2">
        <dgm:presLayoutVars>
          <dgm:chMax val="1"/>
          <dgm:chPref val="1"/>
        </dgm:presLayoutVars>
      </dgm:prSet>
      <dgm:spPr/>
    </dgm:pt>
  </dgm:ptLst>
  <dgm:cxnLst>
    <dgm:cxn modelId="{7358DD03-43B6-485E-BEE8-42210E5919D0}" srcId="{311F6DF9-14C5-46AB-835C-93C7CF6D1F25}" destId="{6CCBF32B-A557-4010-A22F-ECAC81974DDA}" srcOrd="1" destOrd="0" parTransId="{E91899C7-59FA-421F-999C-AC82664A6151}" sibTransId="{6E628A97-5EB7-4462-95F3-51C7D07CF109}"/>
    <dgm:cxn modelId="{56684011-7E37-477A-B202-4FED082FBC91}" type="presOf" srcId="{6CCBF32B-A557-4010-A22F-ECAC81974DDA}" destId="{6546B115-4F61-4E8F-950F-611153A0BC85}" srcOrd="0" destOrd="0" presId="urn:microsoft.com/office/officeart/2018/2/layout/IconCircleList"/>
    <dgm:cxn modelId="{41FD4722-28AC-4B68-8BAB-D9D3D55D1B8E}" type="presOf" srcId="{311F6DF9-14C5-46AB-835C-93C7CF6D1F25}" destId="{12F566AF-EB71-4725-867A-E506694B66F6}" srcOrd="0" destOrd="0" presId="urn:microsoft.com/office/officeart/2018/2/layout/IconCircleList"/>
    <dgm:cxn modelId="{B14A273C-323A-4F5E-9523-8C03E1892F6A}" type="presOf" srcId="{3BA2EF62-10D9-4CDA-9CF8-F5C5C65AEBF2}" destId="{DFB82100-BDBA-4F7B-B6B1-91B941156E64}" srcOrd="0" destOrd="0" presId="urn:microsoft.com/office/officeart/2018/2/layout/IconCircleList"/>
    <dgm:cxn modelId="{4A841161-5BEB-4AC0-9A36-D342354E952D}" type="presOf" srcId="{CE65BD79-CCEA-447F-B240-0481D420B806}" destId="{618749D0-AC68-452B-8DFB-66F6260A5FFF}" srcOrd="0" destOrd="0" presId="urn:microsoft.com/office/officeart/2018/2/layout/IconCircleList"/>
    <dgm:cxn modelId="{BAF7D792-608C-4E29-85A9-E1F0DA6ECED1}" srcId="{311F6DF9-14C5-46AB-835C-93C7CF6D1F25}" destId="{3BA2EF62-10D9-4CDA-9CF8-F5C5C65AEBF2}" srcOrd="0" destOrd="0" parTransId="{D41155B8-00E1-4F8F-9FDF-D5F511D2513E}" sibTransId="{CE65BD79-CCEA-447F-B240-0481D420B806}"/>
    <dgm:cxn modelId="{F201AB2B-A6E8-4D88-9642-31E64DF525A8}" type="presParOf" srcId="{12F566AF-EB71-4725-867A-E506694B66F6}" destId="{75427C1F-B9A8-4203-AE5E-209C46793BD2}" srcOrd="0" destOrd="0" presId="urn:microsoft.com/office/officeart/2018/2/layout/IconCircleList"/>
    <dgm:cxn modelId="{BDF8DAB9-6C12-4E75-AB2D-BFBF1405CA82}" type="presParOf" srcId="{75427C1F-B9A8-4203-AE5E-209C46793BD2}" destId="{19991FB2-62D3-414D-88F3-F56F1E012A75}" srcOrd="0" destOrd="0" presId="urn:microsoft.com/office/officeart/2018/2/layout/IconCircleList"/>
    <dgm:cxn modelId="{21A1DFB9-A5DC-4CC0-A722-879432553DE5}" type="presParOf" srcId="{19991FB2-62D3-414D-88F3-F56F1E012A75}" destId="{EFCE4587-F43C-49C9-B7B3-1A71ADBBEB55}" srcOrd="0" destOrd="0" presId="urn:microsoft.com/office/officeart/2018/2/layout/IconCircleList"/>
    <dgm:cxn modelId="{B83DA889-220F-4C73-842E-26B933F2BB89}" type="presParOf" srcId="{19991FB2-62D3-414D-88F3-F56F1E012A75}" destId="{3E834B64-FFDC-4F2E-A23A-B5C682EAE3DA}" srcOrd="1" destOrd="0" presId="urn:microsoft.com/office/officeart/2018/2/layout/IconCircleList"/>
    <dgm:cxn modelId="{626754B6-2ADC-4C74-BACF-6D62D30DECE0}" type="presParOf" srcId="{19991FB2-62D3-414D-88F3-F56F1E012A75}" destId="{5CE52856-40EB-46AF-847D-6E86E375556F}" srcOrd="2" destOrd="0" presId="urn:microsoft.com/office/officeart/2018/2/layout/IconCircleList"/>
    <dgm:cxn modelId="{6DA9A28C-B729-40A7-9F14-59C135520E7F}" type="presParOf" srcId="{19991FB2-62D3-414D-88F3-F56F1E012A75}" destId="{DFB82100-BDBA-4F7B-B6B1-91B941156E64}" srcOrd="3" destOrd="0" presId="urn:microsoft.com/office/officeart/2018/2/layout/IconCircleList"/>
    <dgm:cxn modelId="{D5902777-C1DE-49BE-BEC5-2445C44E6FAE}" type="presParOf" srcId="{75427C1F-B9A8-4203-AE5E-209C46793BD2}" destId="{618749D0-AC68-452B-8DFB-66F6260A5FFF}" srcOrd="1" destOrd="0" presId="urn:microsoft.com/office/officeart/2018/2/layout/IconCircleList"/>
    <dgm:cxn modelId="{18458197-1452-426A-95E5-ED58D1E66A12}" type="presParOf" srcId="{75427C1F-B9A8-4203-AE5E-209C46793BD2}" destId="{804EA2FB-8A80-4B27-AD44-099C69E4A5F6}" srcOrd="2" destOrd="0" presId="urn:microsoft.com/office/officeart/2018/2/layout/IconCircleList"/>
    <dgm:cxn modelId="{50CE65DD-AEAF-469C-B211-2518CFFA7B43}" type="presParOf" srcId="{804EA2FB-8A80-4B27-AD44-099C69E4A5F6}" destId="{1143083A-EC61-4028-9E8E-6FB23DE7CA50}" srcOrd="0" destOrd="0" presId="urn:microsoft.com/office/officeart/2018/2/layout/IconCircleList"/>
    <dgm:cxn modelId="{F5C37193-A127-406C-A4AA-08156C3D804F}" type="presParOf" srcId="{804EA2FB-8A80-4B27-AD44-099C69E4A5F6}" destId="{1D25F668-7D5C-4A8F-9FA3-1BDD0E242D98}" srcOrd="1" destOrd="0" presId="urn:microsoft.com/office/officeart/2018/2/layout/IconCircleList"/>
    <dgm:cxn modelId="{951F94C1-21D1-4109-B952-1505BF33CBD2}" type="presParOf" srcId="{804EA2FB-8A80-4B27-AD44-099C69E4A5F6}" destId="{2BDDDACE-74D8-4188-88AA-89DF5BA504D2}" srcOrd="2" destOrd="0" presId="urn:microsoft.com/office/officeart/2018/2/layout/IconCircleList"/>
    <dgm:cxn modelId="{82D15405-2C78-4B72-A9C7-CB0FC36768F4}" type="presParOf" srcId="{804EA2FB-8A80-4B27-AD44-099C69E4A5F6}" destId="{6546B115-4F61-4E8F-950F-611153A0BC85}"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5E214-2E64-4DF4-8D8A-6B30F9F9F6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B5904F6-2DB5-458E-8AA1-E08670EBC187}">
      <dgm:prSet/>
      <dgm:spPr/>
      <dgm:t>
        <a:bodyPr/>
        <a:lstStyle/>
        <a:p>
          <a:r>
            <a:rPr lang="en-US" dirty="0"/>
            <a:t>Institutional Policies</a:t>
          </a:r>
        </a:p>
      </dgm:t>
    </dgm:pt>
    <dgm:pt modelId="{2B78D673-9C06-4889-9978-46FAC245C342}" type="parTrans" cxnId="{B82660F1-5E8A-488A-944D-3E617E48095A}">
      <dgm:prSet/>
      <dgm:spPr/>
      <dgm:t>
        <a:bodyPr/>
        <a:lstStyle/>
        <a:p>
          <a:endParaRPr lang="en-US"/>
        </a:p>
      </dgm:t>
    </dgm:pt>
    <dgm:pt modelId="{8A03F3C9-F3B1-4B9C-AD1C-6A0856CCCF69}" type="sibTrans" cxnId="{B82660F1-5E8A-488A-944D-3E617E48095A}">
      <dgm:prSet/>
      <dgm:spPr/>
      <dgm:t>
        <a:bodyPr/>
        <a:lstStyle/>
        <a:p>
          <a:endParaRPr lang="en-US"/>
        </a:p>
      </dgm:t>
    </dgm:pt>
    <dgm:pt modelId="{63517B16-A04F-4678-B975-37A44BD0C715}">
      <dgm:prSet/>
      <dgm:spPr/>
      <dgm:t>
        <a:bodyPr/>
        <a:lstStyle/>
        <a:p>
          <a:r>
            <a:rPr lang="en-US"/>
            <a:t>Funding Agencies</a:t>
          </a:r>
        </a:p>
      </dgm:t>
    </dgm:pt>
    <dgm:pt modelId="{B91213FF-3A8A-4D8C-A382-7783FF88B615}" type="parTrans" cxnId="{D5C89B39-2FAC-4E95-8C91-571E61329005}">
      <dgm:prSet/>
      <dgm:spPr/>
      <dgm:t>
        <a:bodyPr/>
        <a:lstStyle/>
        <a:p>
          <a:endParaRPr lang="en-US"/>
        </a:p>
      </dgm:t>
    </dgm:pt>
    <dgm:pt modelId="{E817008D-27FD-4385-A6D0-1E3B75F261DF}" type="sibTrans" cxnId="{D5C89B39-2FAC-4E95-8C91-571E61329005}">
      <dgm:prSet/>
      <dgm:spPr/>
      <dgm:t>
        <a:bodyPr/>
        <a:lstStyle/>
        <a:p>
          <a:endParaRPr lang="en-US"/>
        </a:p>
      </dgm:t>
    </dgm:pt>
    <dgm:pt modelId="{8497AC3C-4239-46C4-A5AB-4953195519C3}" type="pres">
      <dgm:prSet presAssocID="{6AD5E214-2E64-4DF4-8D8A-6B30F9F9F615}" presName="root" presStyleCnt="0">
        <dgm:presLayoutVars>
          <dgm:dir/>
          <dgm:resizeHandles val="exact"/>
        </dgm:presLayoutVars>
      </dgm:prSet>
      <dgm:spPr/>
    </dgm:pt>
    <dgm:pt modelId="{23C6355A-F2AD-401B-A67E-0C49179486A8}" type="pres">
      <dgm:prSet presAssocID="{DB5904F6-2DB5-458E-8AA1-E08670EBC187}" presName="compNode" presStyleCnt="0"/>
      <dgm:spPr/>
    </dgm:pt>
    <dgm:pt modelId="{1C63AE3B-326D-4FC3-8D8D-B9DFD5D79A6A}" type="pres">
      <dgm:prSet presAssocID="{DB5904F6-2DB5-458E-8AA1-E08670EBC187}" presName="bgRect" presStyleLbl="bgShp" presStyleIdx="0" presStyleCnt="2"/>
      <dgm:spPr/>
    </dgm:pt>
    <dgm:pt modelId="{3D252A50-F11E-438D-92CB-14656E63DC1E}" type="pres">
      <dgm:prSet presAssocID="{DB5904F6-2DB5-458E-8AA1-E08670EBC1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6EB8B769-561E-49D6-82D4-BB00B1D81714}" type="pres">
      <dgm:prSet presAssocID="{DB5904F6-2DB5-458E-8AA1-E08670EBC187}" presName="spaceRect" presStyleCnt="0"/>
      <dgm:spPr/>
    </dgm:pt>
    <dgm:pt modelId="{7E00EA72-72F6-4508-A478-DE65C351E45B}" type="pres">
      <dgm:prSet presAssocID="{DB5904F6-2DB5-458E-8AA1-E08670EBC187}" presName="parTx" presStyleLbl="revTx" presStyleIdx="0" presStyleCnt="2">
        <dgm:presLayoutVars>
          <dgm:chMax val="0"/>
          <dgm:chPref val="0"/>
        </dgm:presLayoutVars>
      </dgm:prSet>
      <dgm:spPr/>
    </dgm:pt>
    <dgm:pt modelId="{F6D7E0F0-AC25-4BCB-BC29-7C4D4DE903DA}" type="pres">
      <dgm:prSet presAssocID="{8A03F3C9-F3B1-4B9C-AD1C-6A0856CCCF69}" presName="sibTrans" presStyleCnt="0"/>
      <dgm:spPr/>
    </dgm:pt>
    <dgm:pt modelId="{FC9AAEB5-D711-4A94-AF9F-1BA4997FA650}" type="pres">
      <dgm:prSet presAssocID="{63517B16-A04F-4678-B975-37A44BD0C715}" presName="compNode" presStyleCnt="0"/>
      <dgm:spPr/>
    </dgm:pt>
    <dgm:pt modelId="{AE404119-2307-4E1A-AC0B-73CA9C609D56}" type="pres">
      <dgm:prSet presAssocID="{63517B16-A04F-4678-B975-37A44BD0C715}" presName="bgRect" presStyleLbl="bgShp" presStyleIdx="1" presStyleCnt="2" custLinFactNeighborY="54995"/>
      <dgm:spPr/>
    </dgm:pt>
    <dgm:pt modelId="{4F714F32-30C1-4727-B106-812CF15592E4}" type="pres">
      <dgm:prSet presAssocID="{63517B16-A04F-4678-B975-37A44BD0C715}" presName="iconRect" presStyleLbl="node1" presStyleIdx="1" presStyleCnt="2" custLinFactNeighborY="963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D5ADD8D1-3E67-4506-986F-7DC1788DC6EF}" type="pres">
      <dgm:prSet presAssocID="{63517B16-A04F-4678-B975-37A44BD0C715}" presName="spaceRect" presStyleCnt="0"/>
      <dgm:spPr/>
    </dgm:pt>
    <dgm:pt modelId="{8D54C365-6FCF-4791-B493-0CA2FEEA1145}" type="pres">
      <dgm:prSet presAssocID="{63517B16-A04F-4678-B975-37A44BD0C715}" presName="parTx" presStyleLbl="revTx" presStyleIdx="1" presStyleCnt="2" custLinFactNeighborY="52992">
        <dgm:presLayoutVars>
          <dgm:chMax val="0"/>
          <dgm:chPref val="0"/>
        </dgm:presLayoutVars>
      </dgm:prSet>
      <dgm:spPr/>
    </dgm:pt>
  </dgm:ptLst>
  <dgm:cxnLst>
    <dgm:cxn modelId="{D5C89B39-2FAC-4E95-8C91-571E61329005}" srcId="{6AD5E214-2E64-4DF4-8D8A-6B30F9F9F615}" destId="{63517B16-A04F-4678-B975-37A44BD0C715}" srcOrd="1" destOrd="0" parTransId="{B91213FF-3A8A-4D8C-A382-7783FF88B615}" sibTransId="{E817008D-27FD-4385-A6D0-1E3B75F261DF}"/>
    <dgm:cxn modelId="{A0E90676-6923-44D8-8FBE-8ED6D59C8BD0}" type="presOf" srcId="{63517B16-A04F-4678-B975-37A44BD0C715}" destId="{8D54C365-6FCF-4791-B493-0CA2FEEA1145}" srcOrd="0" destOrd="0" presId="urn:microsoft.com/office/officeart/2018/2/layout/IconVerticalSolidList"/>
    <dgm:cxn modelId="{4E0E4D85-60F4-48DD-9C9C-F45449422C62}" type="presOf" srcId="{6AD5E214-2E64-4DF4-8D8A-6B30F9F9F615}" destId="{8497AC3C-4239-46C4-A5AB-4953195519C3}" srcOrd="0" destOrd="0" presId="urn:microsoft.com/office/officeart/2018/2/layout/IconVerticalSolidList"/>
    <dgm:cxn modelId="{62E0118B-19B4-445D-9F23-73CF07FAE2EC}" type="presOf" srcId="{DB5904F6-2DB5-458E-8AA1-E08670EBC187}" destId="{7E00EA72-72F6-4508-A478-DE65C351E45B}" srcOrd="0" destOrd="0" presId="urn:microsoft.com/office/officeart/2018/2/layout/IconVerticalSolidList"/>
    <dgm:cxn modelId="{B82660F1-5E8A-488A-944D-3E617E48095A}" srcId="{6AD5E214-2E64-4DF4-8D8A-6B30F9F9F615}" destId="{DB5904F6-2DB5-458E-8AA1-E08670EBC187}" srcOrd="0" destOrd="0" parTransId="{2B78D673-9C06-4889-9978-46FAC245C342}" sibTransId="{8A03F3C9-F3B1-4B9C-AD1C-6A0856CCCF69}"/>
    <dgm:cxn modelId="{70B3EE63-7366-46B7-AF40-13798D0E6054}" type="presParOf" srcId="{8497AC3C-4239-46C4-A5AB-4953195519C3}" destId="{23C6355A-F2AD-401B-A67E-0C49179486A8}" srcOrd="0" destOrd="0" presId="urn:microsoft.com/office/officeart/2018/2/layout/IconVerticalSolidList"/>
    <dgm:cxn modelId="{9614AE2E-C8F9-40E6-91C6-B96B95AAC485}" type="presParOf" srcId="{23C6355A-F2AD-401B-A67E-0C49179486A8}" destId="{1C63AE3B-326D-4FC3-8D8D-B9DFD5D79A6A}" srcOrd="0" destOrd="0" presId="urn:microsoft.com/office/officeart/2018/2/layout/IconVerticalSolidList"/>
    <dgm:cxn modelId="{D797C26C-5143-4D92-A398-1B6174F628D7}" type="presParOf" srcId="{23C6355A-F2AD-401B-A67E-0C49179486A8}" destId="{3D252A50-F11E-438D-92CB-14656E63DC1E}" srcOrd="1" destOrd="0" presId="urn:microsoft.com/office/officeart/2018/2/layout/IconVerticalSolidList"/>
    <dgm:cxn modelId="{B5C6C53D-FE38-40BE-8FE1-E9CD49EA4678}" type="presParOf" srcId="{23C6355A-F2AD-401B-A67E-0C49179486A8}" destId="{6EB8B769-561E-49D6-82D4-BB00B1D81714}" srcOrd="2" destOrd="0" presId="urn:microsoft.com/office/officeart/2018/2/layout/IconVerticalSolidList"/>
    <dgm:cxn modelId="{B149B44D-D91D-40FE-B4A8-E65192BE424E}" type="presParOf" srcId="{23C6355A-F2AD-401B-A67E-0C49179486A8}" destId="{7E00EA72-72F6-4508-A478-DE65C351E45B}" srcOrd="3" destOrd="0" presId="urn:microsoft.com/office/officeart/2018/2/layout/IconVerticalSolidList"/>
    <dgm:cxn modelId="{4ACFC911-5BDB-4113-9214-E8C370F3EF4E}" type="presParOf" srcId="{8497AC3C-4239-46C4-A5AB-4953195519C3}" destId="{F6D7E0F0-AC25-4BCB-BC29-7C4D4DE903DA}" srcOrd="1" destOrd="0" presId="urn:microsoft.com/office/officeart/2018/2/layout/IconVerticalSolidList"/>
    <dgm:cxn modelId="{52459B75-A04E-4CA9-ADA7-839AC63650D8}" type="presParOf" srcId="{8497AC3C-4239-46C4-A5AB-4953195519C3}" destId="{FC9AAEB5-D711-4A94-AF9F-1BA4997FA650}" srcOrd="2" destOrd="0" presId="urn:microsoft.com/office/officeart/2018/2/layout/IconVerticalSolidList"/>
    <dgm:cxn modelId="{592EC72A-02C8-4918-B3D6-A729E66FF830}" type="presParOf" srcId="{FC9AAEB5-D711-4A94-AF9F-1BA4997FA650}" destId="{AE404119-2307-4E1A-AC0B-73CA9C609D56}" srcOrd="0" destOrd="0" presId="urn:microsoft.com/office/officeart/2018/2/layout/IconVerticalSolidList"/>
    <dgm:cxn modelId="{4C8B17A5-30F3-4B22-8280-BDF424506316}" type="presParOf" srcId="{FC9AAEB5-D711-4A94-AF9F-1BA4997FA650}" destId="{4F714F32-30C1-4727-B106-812CF15592E4}" srcOrd="1" destOrd="0" presId="urn:microsoft.com/office/officeart/2018/2/layout/IconVerticalSolidList"/>
    <dgm:cxn modelId="{D0080476-1392-4F62-8987-CB3563BEEFAB}" type="presParOf" srcId="{FC9AAEB5-D711-4A94-AF9F-1BA4997FA650}" destId="{D5ADD8D1-3E67-4506-986F-7DC1788DC6EF}" srcOrd="2" destOrd="0" presId="urn:microsoft.com/office/officeart/2018/2/layout/IconVerticalSolidList"/>
    <dgm:cxn modelId="{D5B342EA-A4BD-4B01-B3C1-495486BE9354}" type="presParOf" srcId="{FC9AAEB5-D711-4A94-AF9F-1BA4997FA650}" destId="{8D54C365-6FCF-4791-B493-0CA2FEEA114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7D9E-90E5-4DA5-8E92-76980DC320A6}">
      <dsp:nvSpPr>
        <dsp:cNvPr id="0" name=""/>
        <dsp:cNvSpPr/>
      </dsp:nvSpPr>
      <dsp:spPr>
        <a:xfrm>
          <a:off x="737962" y="775"/>
          <a:ext cx="997207" cy="997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E9D6C-34B5-4E56-8416-D026E6CD12BE}">
      <dsp:nvSpPr>
        <dsp:cNvPr id="0" name=""/>
        <dsp:cNvSpPr/>
      </dsp:nvSpPr>
      <dsp:spPr>
        <a:xfrm>
          <a:off x="950482" y="213294"/>
          <a:ext cx="572167" cy="572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00DF4C-9762-4A1B-9D76-B9E2AF1B4554}">
      <dsp:nvSpPr>
        <dsp:cNvPr id="0" name=""/>
        <dsp:cNvSpPr/>
      </dsp:nvSpPr>
      <dsp:spPr>
        <a:xfrm>
          <a:off x="419183"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Energy Consumption</a:t>
          </a:r>
        </a:p>
      </dsp:txBody>
      <dsp:txXfrm>
        <a:off x="419183" y="1308587"/>
        <a:ext cx="1634765" cy="653906"/>
      </dsp:txXfrm>
    </dsp:sp>
    <dsp:sp modelId="{42DB9DC7-DF4C-47D4-A8EA-6576EBC427B9}">
      <dsp:nvSpPr>
        <dsp:cNvPr id="0" name=""/>
        <dsp:cNvSpPr/>
      </dsp:nvSpPr>
      <dsp:spPr>
        <a:xfrm>
          <a:off x="2658812" y="775"/>
          <a:ext cx="997207" cy="997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89977-7D4F-474E-9A18-BC999FDE0529}">
      <dsp:nvSpPr>
        <dsp:cNvPr id="0" name=""/>
        <dsp:cNvSpPr/>
      </dsp:nvSpPr>
      <dsp:spPr>
        <a:xfrm>
          <a:off x="2871331" y="213294"/>
          <a:ext cx="572167" cy="572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E6417-2E6F-41BB-A292-318232720DF4}">
      <dsp:nvSpPr>
        <dsp:cNvPr id="0" name=""/>
        <dsp:cNvSpPr/>
      </dsp:nvSpPr>
      <dsp:spPr>
        <a:xfrm>
          <a:off x="2340033"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Waste generation</a:t>
          </a:r>
        </a:p>
      </dsp:txBody>
      <dsp:txXfrm>
        <a:off x="2340033" y="1308587"/>
        <a:ext cx="1634765" cy="653906"/>
      </dsp:txXfrm>
    </dsp:sp>
    <dsp:sp modelId="{88391EE8-3401-4EDA-93B1-F1583550B2B3}">
      <dsp:nvSpPr>
        <dsp:cNvPr id="0" name=""/>
        <dsp:cNvSpPr/>
      </dsp:nvSpPr>
      <dsp:spPr>
        <a:xfrm>
          <a:off x="4579661" y="775"/>
          <a:ext cx="997207" cy="997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C64F5-604C-41CA-BA46-C232A934F34F}">
      <dsp:nvSpPr>
        <dsp:cNvPr id="0" name=""/>
        <dsp:cNvSpPr/>
      </dsp:nvSpPr>
      <dsp:spPr>
        <a:xfrm>
          <a:off x="4792181" y="213294"/>
          <a:ext cx="572167" cy="572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48053D-F45E-491C-859A-0AD0A6524658}">
      <dsp:nvSpPr>
        <dsp:cNvPr id="0" name=""/>
        <dsp:cNvSpPr/>
      </dsp:nvSpPr>
      <dsp:spPr>
        <a:xfrm>
          <a:off x="4260882"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Utilization of resources</a:t>
          </a:r>
        </a:p>
      </dsp:txBody>
      <dsp:txXfrm>
        <a:off x="4260882" y="1308587"/>
        <a:ext cx="1634765" cy="653906"/>
      </dsp:txXfrm>
    </dsp:sp>
    <dsp:sp modelId="{B5E7E405-6EBE-448F-94BC-D1FE40A77A86}">
      <dsp:nvSpPr>
        <dsp:cNvPr id="0" name=""/>
        <dsp:cNvSpPr/>
      </dsp:nvSpPr>
      <dsp:spPr>
        <a:xfrm>
          <a:off x="6500511" y="775"/>
          <a:ext cx="997207" cy="997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C10B0-D315-40CD-8E3C-52734B3CBA65}">
      <dsp:nvSpPr>
        <dsp:cNvPr id="0" name=""/>
        <dsp:cNvSpPr/>
      </dsp:nvSpPr>
      <dsp:spPr>
        <a:xfrm>
          <a:off x="6713031" y="213294"/>
          <a:ext cx="572167" cy="5721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1203B3-D8F7-4B8C-9FDA-F467B8FC11B7}">
      <dsp:nvSpPr>
        <dsp:cNvPr id="0" name=""/>
        <dsp:cNvSpPr/>
      </dsp:nvSpPr>
      <dsp:spPr>
        <a:xfrm>
          <a:off x="6181732"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Carbon Footprint</a:t>
          </a:r>
        </a:p>
      </dsp:txBody>
      <dsp:txXfrm>
        <a:off x="6181732" y="1308587"/>
        <a:ext cx="1634765" cy="653906"/>
      </dsp:txXfrm>
    </dsp:sp>
    <dsp:sp modelId="{31E4DEE8-332B-48E9-9E8D-73DFCCAF9E3E}">
      <dsp:nvSpPr>
        <dsp:cNvPr id="0" name=""/>
        <dsp:cNvSpPr/>
      </dsp:nvSpPr>
      <dsp:spPr>
        <a:xfrm>
          <a:off x="8421361" y="775"/>
          <a:ext cx="997207" cy="99720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394269-8F1D-47CC-89DF-377CC0C26EB5}">
      <dsp:nvSpPr>
        <dsp:cNvPr id="0" name=""/>
        <dsp:cNvSpPr/>
      </dsp:nvSpPr>
      <dsp:spPr>
        <a:xfrm>
          <a:off x="8633880" y="213294"/>
          <a:ext cx="572167" cy="5721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879EA-658D-447A-B1AA-3D8FEE062860}">
      <dsp:nvSpPr>
        <dsp:cNvPr id="0" name=""/>
        <dsp:cNvSpPr/>
      </dsp:nvSpPr>
      <dsp:spPr>
        <a:xfrm>
          <a:off x="8102581" y="130858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Sustainable Research Practices</a:t>
          </a:r>
        </a:p>
      </dsp:txBody>
      <dsp:txXfrm>
        <a:off x="8102581" y="1308587"/>
        <a:ext cx="1634765" cy="653906"/>
      </dsp:txXfrm>
    </dsp:sp>
    <dsp:sp modelId="{698DBCE4-28A1-44FC-9488-E6495AEBB476}">
      <dsp:nvSpPr>
        <dsp:cNvPr id="0" name=""/>
        <dsp:cNvSpPr/>
      </dsp:nvSpPr>
      <dsp:spPr>
        <a:xfrm>
          <a:off x="3619237" y="2371185"/>
          <a:ext cx="997207" cy="997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C00A2-6E7D-4E8D-A054-54ED5396C915}">
      <dsp:nvSpPr>
        <dsp:cNvPr id="0" name=""/>
        <dsp:cNvSpPr/>
      </dsp:nvSpPr>
      <dsp:spPr>
        <a:xfrm>
          <a:off x="3831756" y="2583704"/>
          <a:ext cx="572167" cy="5721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8CBE7-09FC-4928-8CDC-0D8AFA60AE2D}">
      <dsp:nvSpPr>
        <dsp:cNvPr id="0" name=""/>
        <dsp:cNvSpPr/>
      </dsp:nvSpPr>
      <dsp:spPr>
        <a:xfrm>
          <a:off x="3300457" y="367899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Policy and Funding </a:t>
          </a:r>
        </a:p>
      </dsp:txBody>
      <dsp:txXfrm>
        <a:off x="3300457" y="3678997"/>
        <a:ext cx="1634765" cy="653906"/>
      </dsp:txXfrm>
    </dsp:sp>
    <dsp:sp modelId="{0C21A2B8-BFCC-46A7-9981-628BFF011CB1}">
      <dsp:nvSpPr>
        <dsp:cNvPr id="0" name=""/>
        <dsp:cNvSpPr/>
      </dsp:nvSpPr>
      <dsp:spPr>
        <a:xfrm>
          <a:off x="5540086" y="2371185"/>
          <a:ext cx="997207" cy="997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87692-E5E6-4D9A-AFDE-17115D897AC6}">
      <dsp:nvSpPr>
        <dsp:cNvPr id="0" name=""/>
        <dsp:cNvSpPr/>
      </dsp:nvSpPr>
      <dsp:spPr>
        <a:xfrm>
          <a:off x="5752606" y="2583704"/>
          <a:ext cx="572167" cy="57216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89E2FC-100C-40BB-BE3B-CFCDEBB9CA21}">
      <dsp:nvSpPr>
        <dsp:cNvPr id="0" name=""/>
        <dsp:cNvSpPr/>
      </dsp:nvSpPr>
      <dsp:spPr>
        <a:xfrm>
          <a:off x="5221307" y="3678997"/>
          <a:ext cx="1634765" cy="65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Innovations in Sustainability</a:t>
          </a:r>
        </a:p>
      </dsp:txBody>
      <dsp:txXfrm>
        <a:off x="5221307" y="3678997"/>
        <a:ext cx="1634765" cy="653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A47E1-7A54-4FB7-8B57-81428C659C45}">
      <dsp:nvSpPr>
        <dsp:cNvPr id="0" name=""/>
        <dsp:cNvSpPr/>
      </dsp:nvSpPr>
      <dsp:spPr>
        <a:xfrm>
          <a:off x="0" y="529989"/>
          <a:ext cx="10156531" cy="16485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23213-6049-4FDB-8DF2-96D131429970}">
      <dsp:nvSpPr>
        <dsp:cNvPr id="0" name=""/>
        <dsp:cNvSpPr/>
      </dsp:nvSpPr>
      <dsp:spPr>
        <a:xfrm>
          <a:off x="393281" y="996746"/>
          <a:ext cx="715057" cy="71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369D4F-EDB4-434A-B05C-4BFA36E0FAC4}">
      <dsp:nvSpPr>
        <dsp:cNvPr id="0" name=""/>
        <dsp:cNvSpPr/>
      </dsp:nvSpPr>
      <dsp:spPr>
        <a:xfrm>
          <a:off x="1501619" y="704222"/>
          <a:ext cx="8654911" cy="130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94" tIns="137594" rIns="137594" bIns="137594" numCol="1" spcCol="1270" anchor="ctr" anchorCtr="0">
          <a:noAutofit/>
        </a:bodyPr>
        <a:lstStyle/>
        <a:p>
          <a:pPr marL="0" lvl="0" indent="0" algn="l" defTabSz="622300">
            <a:lnSpc>
              <a:spcPct val="90000"/>
            </a:lnSpc>
            <a:spcBef>
              <a:spcPct val="0"/>
            </a:spcBef>
            <a:spcAft>
              <a:spcPct val="35000"/>
            </a:spcAft>
            <a:buNone/>
          </a:pPr>
          <a:r>
            <a:rPr lang="en-US" sz="1400" kern="1200"/>
            <a:t>Chemical Waste: disposal of hazardous chemicals poses a significant environmental challenge. Improper disposal can lead to contamination of soil and water, posing risks to human health and ecosystems. (robust waste management protocols to ensure that chemical waste is properly handled and disposed of in compliance with environmental regulations). </a:t>
          </a:r>
          <a:r>
            <a:rPr lang="en-US" sz="1400" b="1" kern="1200"/>
            <a:t>Most dangerous chemical waste: </a:t>
          </a:r>
          <a:r>
            <a:rPr lang="en-US" sz="1400" kern="1200"/>
            <a:t>Mercury and Mercury Compounds, Chloroform, Formaldehyde, Polychlorinated Biphenyls (PCBs). </a:t>
          </a:r>
        </a:p>
      </dsp:txBody>
      <dsp:txXfrm>
        <a:off x="1501619" y="704222"/>
        <a:ext cx="8654911" cy="1300103"/>
      </dsp:txXfrm>
    </dsp:sp>
    <dsp:sp modelId="{CAE85379-7905-4CD9-AA9B-1D278DEF3685}">
      <dsp:nvSpPr>
        <dsp:cNvPr id="0" name=""/>
        <dsp:cNvSpPr/>
      </dsp:nvSpPr>
      <dsp:spPr>
        <a:xfrm>
          <a:off x="0" y="2449995"/>
          <a:ext cx="10156531" cy="1300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2D00D-B07E-48B2-A764-2DAEF3CC21A1}">
      <dsp:nvSpPr>
        <dsp:cNvPr id="0" name=""/>
        <dsp:cNvSpPr/>
      </dsp:nvSpPr>
      <dsp:spPr>
        <a:xfrm>
          <a:off x="393281" y="2796109"/>
          <a:ext cx="715057" cy="71505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3FB273-76C6-4B10-B549-EB76CEE7BF43}">
      <dsp:nvSpPr>
        <dsp:cNvPr id="0" name=""/>
        <dsp:cNvSpPr/>
      </dsp:nvSpPr>
      <dsp:spPr>
        <a:xfrm>
          <a:off x="1501619" y="2376747"/>
          <a:ext cx="8654911" cy="130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94" tIns="137594" rIns="137594" bIns="137594" numCol="1" spcCol="1270" anchor="ctr" anchorCtr="0">
          <a:noAutofit/>
        </a:bodyPr>
        <a:lstStyle/>
        <a:p>
          <a:pPr marL="0" lvl="0" indent="0" algn="l" defTabSz="800100">
            <a:lnSpc>
              <a:spcPct val="90000"/>
            </a:lnSpc>
            <a:spcBef>
              <a:spcPct val="0"/>
            </a:spcBef>
            <a:spcAft>
              <a:spcPct val="35000"/>
            </a:spcAft>
            <a:buNone/>
          </a:pPr>
          <a:r>
            <a:rPr lang="en-US" sz="1800" kern="1200"/>
            <a:t>Biological waste must be sterilized and disposed of to prevent the spread of pathogens and minimize environmental impact. </a:t>
          </a:r>
        </a:p>
      </dsp:txBody>
      <dsp:txXfrm>
        <a:off x="1501619" y="2376747"/>
        <a:ext cx="8654911" cy="1300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71C30-2D43-4CB6-8AB3-67AADB459564}">
      <dsp:nvSpPr>
        <dsp:cNvPr id="0" name=""/>
        <dsp:cNvSpPr/>
      </dsp:nvSpPr>
      <dsp:spPr>
        <a:xfrm>
          <a:off x="0" y="109347"/>
          <a:ext cx="10156531" cy="1300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1E6E2-14AA-4F04-BCE8-FE74F8945E94}">
      <dsp:nvSpPr>
        <dsp:cNvPr id="0" name=""/>
        <dsp:cNvSpPr/>
      </dsp:nvSpPr>
      <dsp:spPr>
        <a:xfrm>
          <a:off x="393281" y="488698"/>
          <a:ext cx="715057" cy="715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4B2B0-AAF2-4276-898F-D8045BD22B39}">
      <dsp:nvSpPr>
        <dsp:cNvPr id="0" name=""/>
        <dsp:cNvSpPr/>
      </dsp:nvSpPr>
      <dsp:spPr>
        <a:xfrm>
          <a:off x="1501619" y="152874"/>
          <a:ext cx="8654911" cy="130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94" tIns="137594" rIns="137594" bIns="137594" numCol="1" spcCol="1270" anchor="ctr" anchorCtr="0">
          <a:noAutofit/>
        </a:bodyPr>
        <a:lstStyle/>
        <a:p>
          <a:pPr marL="0" lvl="0" indent="0" algn="l" defTabSz="844550">
            <a:lnSpc>
              <a:spcPct val="90000"/>
            </a:lnSpc>
            <a:spcBef>
              <a:spcPct val="0"/>
            </a:spcBef>
            <a:spcAft>
              <a:spcPct val="35000"/>
            </a:spcAft>
            <a:buNone/>
          </a:pPr>
          <a:r>
            <a:rPr lang="en-US" sz="1900" kern="1200" dirty="0"/>
            <a:t>-Water consumption: Laboratories can be significant consumers of water, particularly in processes that require constant cooling or cleaning. </a:t>
          </a:r>
        </a:p>
      </dsp:txBody>
      <dsp:txXfrm>
        <a:off x="1501619" y="152874"/>
        <a:ext cx="8654911" cy="1300103"/>
      </dsp:txXfrm>
    </dsp:sp>
    <dsp:sp modelId="{60286328-50A4-49EF-8ED5-4BD51265F6CD}">
      <dsp:nvSpPr>
        <dsp:cNvPr id="0" name=""/>
        <dsp:cNvSpPr/>
      </dsp:nvSpPr>
      <dsp:spPr>
        <a:xfrm>
          <a:off x="0" y="2329352"/>
          <a:ext cx="10156531" cy="1300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4632F-2CCE-42FA-BDA9-E71508C877E2}">
      <dsp:nvSpPr>
        <dsp:cNvPr id="0" name=""/>
        <dsp:cNvSpPr/>
      </dsp:nvSpPr>
      <dsp:spPr>
        <a:xfrm>
          <a:off x="393281" y="2621875"/>
          <a:ext cx="715057" cy="71505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0C623-D495-4FF1-BB29-D8F6D0401C82}">
      <dsp:nvSpPr>
        <dsp:cNvPr id="0" name=""/>
        <dsp:cNvSpPr/>
      </dsp:nvSpPr>
      <dsp:spPr>
        <a:xfrm>
          <a:off x="1501619" y="2329352"/>
          <a:ext cx="8654911" cy="130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94" tIns="137594" rIns="137594" bIns="137594" numCol="1" spcCol="1270" anchor="ctr" anchorCtr="0">
          <a:noAutofit/>
        </a:bodyPr>
        <a:lstStyle/>
        <a:p>
          <a:pPr marL="0" lvl="0" indent="0" algn="l" defTabSz="844550">
            <a:lnSpc>
              <a:spcPct val="90000"/>
            </a:lnSpc>
            <a:spcBef>
              <a:spcPct val="0"/>
            </a:spcBef>
            <a:spcAft>
              <a:spcPct val="35000"/>
            </a:spcAft>
            <a:buNone/>
          </a:pPr>
          <a:r>
            <a:rPr lang="en-US" sz="1900" kern="1200" dirty="0"/>
            <a:t>-Material sourcing: Consider the environmental cost of sourcing materials. The production and transportation of lab reagents, equipment, and animals for testing can have considerable ecological footprints. </a:t>
          </a:r>
        </a:p>
      </dsp:txBody>
      <dsp:txXfrm>
        <a:off x="1501619" y="2329352"/>
        <a:ext cx="8654911" cy="1300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4587-F43C-49C9-B7B3-1A71ADBBEB55}">
      <dsp:nvSpPr>
        <dsp:cNvPr id="0" name=""/>
        <dsp:cNvSpPr/>
      </dsp:nvSpPr>
      <dsp:spPr>
        <a:xfrm>
          <a:off x="151461" y="982438"/>
          <a:ext cx="1304496" cy="1304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34B64-FFDC-4F2E-A23A-B5C682EAE3DA}">
      <dsp:nvSpPr>
        <dsp:cNvPr id="0" name=""/>
        <dsp:cNvSpPr/>
      </dsp:nvSpPr>
      <dsp:spPr>
        <a:xfrm>
          <a:off x="425406" y="1256382"/>
          <a:ext cx="756607" cy="756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B82100-BDBA-4F7B-B6B1-91B941156E64}">
      <dsp:nvSpPr>
        <dsp:cNvPr id="0" name=""/>
        <dsp:cNvSpPr/>
      </dsp:nvSpPr>
      <dsp:spPr>
        <a:xfrm>
          <a:off x="1735493" y="982438"/>
          <a:ext cx="3074884" cy="130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Travel</a:t>
          </a:r>
        </a:p>
      </dsp:txBody>
      <dsp:txXfrm>
        <a:off x="1735493" y="982438"/>
        <a:ext cx="3074884" cy="1304496"/>
      </dsp:txXfrm>
    </dsp:sp>
    <dsp:sp modelId="{1143083A-EC61-4028-9E8E-6FB23DE7CA50}">
      <dsp:nvSpPr>
        <dsp:cNvPr id="0" name=""/>
        <dsp:cNvSpPr/>
      </dsp:nvSpPr>
      <dsp:spPr>
        <a:xfrm>
          <a:off x="5346153" y="982438"/>
          <a:ext cx="1304496" cy="1304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5F668-7D5C-4A8F-9FA3-1BDD0E242D98}">
      <dsp:nvSpPr>
        <dsp:cNvPr id="0" name=""/>
        <dsp:cNvSpPr/>
      </dsp:nvSpPr>
      <dsp:spPr>
        <a:xfrm>
          <a:off x="5620097" y="1256382"/>
          <a:ext cx="756607" cy="756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6B115-4F61-4E8F-950F-611153A0BC85}">
      <dsp:nvSpPr>
        <dsp:cNvPr id="0" name=""/>
        <dsp:cNvSpPr/>
      </dsp:nvSpPr>
      <dsp:spPr>
        <a:xfrm>
          <a:off x="6930184" y="982438"/>
          <a:ext cx="3074884" cy="130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Digital Footprint</a:t>
          </a:r>
        </a:p>
      </dsp:txBody>
      <dsp:txXfrm>
        <a:off x="6930184" y="982438"/>
        <a:ext cx="3074884" cy="1304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3AE3B-326D-4FC3-8D8D-B9DFD5D79A6A}">
      <dsp:nvSpPr>
        <dsp:cNvPr id="0" name=""/>
        <dsp:cNvSpPr/>
      </dsp:nvSpPr>
      <dsp:spPr>
        <a:xfrm>
          <a:off x="0" y="949585"/>
          <a:ext cx="7003777" cy="175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52A50-F11E-438D-92CB-14656E63DC1E}">
      <dsp:nvSpPr>
        <dsp:cNvPr id="0" name=""/>
        <dsp:cNvSpPr/>
      </dsp:nvSpPr>
      <dsp:spPr>
        <a:xfrm>
          <a:off x="530307" y="1344029"/>
          <a:ext cx="964194" cy="964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00EA72-72F6-4508-A478-DE65C351E45B}">
      <dsp:nvSpPr>
        <dsp:cNvPr id="0" name=""/>
        <dsp:cNvSpPr/>
      </dsp:nvSpPr>
      <dsp:spPr>
        <a:xfrm>
          <a:off x="2024809" y="949585"/>
          <a:ext cx="4978967" cy="17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4" tIns="185534" rIns="185534" bIns="185534" numCol="1" spcCol="1270" anchor="ctr" anchorCtr="0">
          <a:noAutofit/>
        </a:bodyPr>
        <a:lstStyle/>
        <a:p>
          <a:pPr marL="0" lvl="0" indent="0" algn="l" defTabSz="1111250">
            <a:lnSpc>
              <a:spcPct val="90000"/>
            </a:lnSpc>
            <a:spcBef>
              <a:spcPct val="0"/>
            </a:spcBef>
            <a:spcAft>
              <a:spcPct val="35000"/>
            </a:spcAft>
            <a:buNone/>
          </a:pPr>
          <a:r>
            <a:rPr lang="en-US" sz="2500" kern="1200" dirty="0"/>
            <a:t>Institutional Policies</a:t>
          </a:r>
        </a:p>
      </dsp:txBody>
      <dsp:txXfrm>
        <a:off x="2024809" y="949585"/>
        <a:ext cx="4978967" cy="1753081"/>
      </dsp:txXfrm>
    </dsp:sp>
    <dsp:sp modelId="{AE404119-2307-4E1A-AC0B-73CA9C609D56}">
      <dsp:nvSpPr>
        <dsp:cNvPr id="0" name=""/>
        <dsp:cNvSpPr/>
      </dsp:nvSpPr>
      <dsp:spPr>
        <a:xfrm>
          <a:off x="0" y="4090523"/>
          <a:ext cx="7003777" cy="175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714F32-30C1-4727-B106-812CF15592E4}">
      <dsp:nvSpPr>
        <dsp:cNvPr id="0" name=""/>
        <dsp:cNvSpPr/>
      </dsp:nvSpPr>
      <dsp:spPr>
        <a:xfrm>
          <a:off x="530307" y="4464093"/>
          <a:ext cx="964194" cy="964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4C365-6FCF-4791-B493-0CA2FEEA1145}">
      <dsp:nvSpPr>
        <dsp:cNvPr id="0" name=""/>
        <dsp:cNvSpPr/>
      </dsp:nvSpPr>
      <dsp:spPr>
        <a:xfrm>
          <a:off x="2024809" y="4069930"/>
          <a:ext cx="4978967" cy="17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4" tIns="185534" rIns="185534" bIns="185534" numCol="1" spcCol="1270" anchor="ctr" anchorCtr="0">
          <a:noAutofit/>
        </a:bodyPr>
        <a:lstStyle/>
        <a:p>
          <a:pPr marL="0" lvl="0" indent="0" algn="l" defTabSz="1111250">
            <a:lnSpc>
              <a:spcPct val="90000"/>
            </a:lnSpc>
            <a:spcBef>
              <a:spcPct val="0"/>
            </a:spcBef>
            <a:spcAft>
              <a:spcPct val="35000"/>
            </a:spcAft>
            <a:buNone/>
          </a:pPr>
          <a:r>
            <a:rPr lang="en-US" sz="2500" kern="1200"/>
            <a:t>Funding Agencies</a:t>
          </a:r>
        </a:p>
      </dsp:txBody>
      <dsp:txXfrm>
        <a:off x="2024809" y="4069930"/>
        <a:ext cx="4978967" cy="175308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FE97-75E7-9643-A7B4-4C2640038068}"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9E4FE-C5DD-AB46-A5DA-F18E32E9AA8D}" type="slidenum">
              <a:rPr lang="en-US" smtClean="0"/>
              <a:t>‹#›</a:t>
            </a:fld>
            <a:endParaRPr lang="en-US"/>
          </a:p>
        </p:txBody>
      </p:sp>
    </p:spTree>
    <p:extLst>
      <p:ext uri="{BB962C8B-B14F-4D97-AF65-F5344CB8AC3E}">
        <p14:creationId xmlns:p14="http://schemas.microsoft.com/office/powerpoint/2010/main" val="418428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port.ipcc.ch/ar6syr/pdf/IPCC_AR6_SYR_SPM.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ockefeller.edu/news/6804-rockefeller-announces-31-percent-reduction-in-carbon-emission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embopress.org/doi/full/10.15252/embr.202256683" TargetMode="External"/><Relationship Id="rId4" Type="http://schemas.openxmlformats.org/officeDocument/2006/relationships/hyperlink" Target="https://www.maxperutzlabs.ac.at/about/sustainability/initiatives-and-projec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0" marR="0" indent="-381000">
              <a:lnSpc>
                <a:spcPct val="135000"/>
              </a:lnSpc>
              <a:spcBef>
                <a:spcPts val="0"/>
              </a:spcBef>
              <a:spcAft>
                <a:spcPts val="0"/>
              </a:spcAft>
              <a:tabLst>
                <a:tab pos="279400" algn="r"/>
                <a:tab pos="381000" algn="l"/>
              </a:tabLst>
            </a:pPr>
            <a:r>
              <a:rPr lang="en-US" sz="1800" b="1"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Introduction </a:t>
            </a:r>
            <a:r>
              <a:rPr lang="en-US" sz="1800"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Brief Overview</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Research and its general environmental impacts.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Research activities, while advancing scientific knowledge, often come with significant environmental impacts. Laboratories are energy-intensive spaces, consuming large amounts of electricity to power equipment such as freezers, centrifuges, and fume hoods. Additionally, research generates substantial waste, including hazardous chemicals, biological materials, and plastic disposables. Understanding these impacts is crucial for developing strategies to mitigate them, ensuring that scientific progress does not come at the expense of the environment.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Purpose of the Discussion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Explain the importance of understanding and mitigating environmental impacts.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The goal of today’s presentation is to highlight the environmental impacts of research and to discuss practical steps that can be taken to reduce these impacts. By fostering awareness and encouraging sustainable practices within the research community, we can collectively contribute to a more sustainable future. This discussion is not only about identifying problems but also about informing about solutions.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1</a:t>
            </a:fld>
            <a:endParaRPr lang="en-US"/>
          </a:p>
        </p:txBody>
      </p:sp>
    </p:spTree>
    <p:extLst>
      <p:ext uri="{BB962C8B-B14F-4D97-AF65-F5344CB8AC3E}">
        <p14:creationId xmlns:p14="http://schemas.microsoft.com/office/powerpoint/2010/main" val="286450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Carbon Footprint </a:t>
            </a:r>
            <a:r>
              <a:rPr lang="en-US" sz="1800"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(3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Travel</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Discuss the impact of academic travel (conferences, fieldwork) on carbon emissions.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Academic travel for conferences, fieldwork, and collaborations contributes significantly to the carbon footprint of research. Air travel, in particular, generates large amounts of CO2 emissions. While travel is often essential for research and professional development, it is important to seek alternatives that can reduce environmental impact.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Digital Footprint</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Highlight the carbon cost of data storage and processing, especially relevant in computational research and new AIs.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The carbon cost of data storage and processing is often overlooked but increasingly relevant, especially with the rise of computational research and AI. Data centers consume vast amounts of energy, contributing to greenhouse gas emissions. Efficient data management, cloud storage solutions with renewable energy sources, and minimizing unnecessary data processing can help reduce the digital carbon footprint.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10</a:t>
            </a:fld>
            <a:endParaRPr lang="en-US"/>
          </a:p>
        </p:txBody>
      </p:sp>
    </p:spTree>
    <p:extLst>
      <p:ext uri="{BB962C8B-B14F-4D97-AF65-F5344CB8AC3E}">
        <p14:creationId xmlns:p14="http://schemas.microsoft.com/office/powerpoint/2010/main" val="211363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LEED Certification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LEED (Leadership in Energy and Environmental Design)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is a globally recognized green building certification system developed by the U.S. Green Building Council (USGBC). LEED provides a framework for healthy, efficient, and cost-saving green buildings and is available for virtually all building types, including labs. Key aspects of LEED certification include: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1.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Sustainable Sites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Encourages strategies that minimize the impact on ecosystems and water resources.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2.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Water Efficiency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Promotes smarter use of water, inside and out, to reduce potable water consumption.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3.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Energy and Atmosphere</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Focuses on energy performance, including energy-efficient design, construction, and operations.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4.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Materials and Resources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Promotes sustainable building materials and reduction of waste.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5.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Indoor Environmental Quality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Emphasizes improving indoor air quality and access to natural light.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6.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Innovation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Recognizes innovative building features and sustainable practices.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7.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Regional Priority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Addresses regional environmental priorities for buildings in different geographical areas.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Buildings are awarded points based on the extent to which they meet these criteria, and the total points determine the level of certification: Certified, Silver, Gold, or Platinum.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My Green Lab Certification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My Green Lab Certification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is a sustainability certification specifically designed for laboratories. It focuses on integrating sustainable practices into lab operations and is recognized as a standard for laboratory sustainability worldwide. Key components of the My Green Lab certification include: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1.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Energy Efficiency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Promotes the use of energy-efficient equipment and practices, such as shutting down idle equipment and optimizing HVAC systems.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2.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Water Conservation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Encourages reducing water consumption through efficient lab practices and technologies.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3.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Waste Reduction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Focuses on minimizing waste generation and improving recycling and waste management programs.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4.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Green Chemistry</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Encourages the use of safer chemicals and sustainable laboratory practices.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5.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Sustainable Procurement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Promotes the purchase of sustainable lab products and materials.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6.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Employee Engagement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Emphasizes educating and engaging lab staff in sustainable practices.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7.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Continuous Improvement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Encourages ongoing assessment and improvement of sustainability practices in the lab.</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Labs can achieve different levels of certification (Bronze, Silver, Gold, and Platinum) based on the extent of their sustainability practices.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i="1"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b="1" i="1" kern="100" dirty="0">
                <a:effectLst/>
                <a:latin typeface="Arial" panose="020B0604020202020204" pitchFamily="34" charset="0"/>
                <a:ea typeface="Aptos" panose="020B0004020202020204" pitchFamily="34" charset="0"/>
                <a:cs typeface="Times New Roman" panose="02020603050405020304" pitchFamily="18" charset="0"/>
              </a:rPr>
              <a:t>Examples of Institutions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Implementing Sustainable Practices: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 UCSF - Sustainable Labs Program: UCSF has a comprehensive Sustainable Labs Program that includes energy efficiency, waste reduction, and sustainable purchasing. UCSF labs have implemented ultra-low temperature (ULT) freezer management practices to save energy, reduced single-use plastics, and participated in the My Green Lab Certification program (gold rating)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2. Harvard University: Green Labs Initiative: Harvard’s Green Labs Program promotes energy and water conservation, waste reduction, and green chemistry. The university encourages labs to purchase energy-efficient equipment and follow best practices for sustainable lab operations. Harvard have achieved significant energy savings and reduced their environmental impact through various initiatives, including the use of energy-efficient fume hoods and participation in recycling programs.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3. University of Colorado Boulder: Green Labs Program: The University of Colorado Boulder’s Green Labs Program focuses on reducing energy and resource use in laboratories. The program provides resources and support for labs to implement sustainable practices, such as efficient use of lab equipment and reduction of plastic waste. CU Boulder’s Green Labs Program has led to substantial energy savings and waste reduction, earning recognition for its efforts in promoting lab sustainability.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 University of Illinois: Illinois Sustainable Technology Center (ISTC): The ISTC at the University of Illinois focuses on sustainable technology and practices in research and industry. The center promotes energy efficiency, waste reduction, and sustainable materials management in its labs. The ISTC has implemented numerous projects that have reduced energy consumption and waste generation in their laboratories, showcasing innovative approaches to sustainability.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 MIT: Green Labs Program: MIT’s Green Labs Program supports sustainable lab practices through initiatives such as energy-efficient lab equipment, recycling programs, and sustainable procurement. The program encourages labs to participate in the My Green Lab Certification. MIT has achieved significant reductions in energy use and waste generation in its laboratories, contributing to the university’s broader sustainability goals.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6. Stanford University: Stanford University has a comprehensive sustainability program that includes a focus on sustainable laboratory practices. The university’s Green Labs Program promotes energy conservation, waste reduction, and sustainable purchasing in labs. Stanford’s Green Labs Program has led to notable improvements in lab sustainability, including energy savings and reductions in laboratory waste.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7. University of Oxford: Sustainable Laboratories: The University of Oxford has implemented a sustainable labs initiative that promotes best practices for energy efficiency, waste management, and sustainable purchasing. The university encourages labs to adopt sustainable practices and provides resources and support to achieve this.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Links: </a:t>
            </a: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https://</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act.mygreenlab.org</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www.rockefeller.edu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/news/23682-new-campus-caterer-to-focus-on-fresh-food-variety-and-sustainability/</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www.rockefeller.edu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/news/31894-stavros-niarchos-foundation-david-rockefeller-river-campus-receives-leed-gold-certification/#</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https://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www.rockefeller.edu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/news/35763-rockefeller-joins-city-partnership-to-reduce-carbon-footprint/</a:t>
            </a:r>
          </a:p>
          <a:p>
            <a:pPr marL="0" marR="0">
              <a:spcBef>
                <a:spcPts val="0"/>
              </a:spcBef>
              <a:spcAft>
                <a:spcPts val="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11</a:t>
            </a:fld>
            <a:endParaRPr lang="en-US"/>
          </a:p>
        </p:txBody>
      </p:sp>
    </p:spTree>
    <p:extLst>
      <p:ext uri="{BB962C8B-B14F-4D97-AF65-F5344CB8AC3E}">
        <p14:creationId xmlns:p14="http://schemas.microsoft.com/office/powerpoint/2010/main" val="54092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Policy and Funding </a:t>
            </a:r>
            <a:r>
              <a:rPr lang="en-US" sz="1800"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(3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Institutional Policies</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Discuss how universities and research institutions can implement policies to support sustainable research.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Universities and research institutions play a crucial role in promoting sustainable research through policy implementation. Establishing guidelines for energy use, waste management, and sustainable procurement can create a culture of sustainability. Institutions can also incentivize green practices by recognizing and rewarding labs that demonstrate significant efforts in reducing their environmental impact.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Funding Agencies</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Highlight the role of funding agencies in promoting environmental sustainability in research.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Funding agencies can support environmental sustainability in research by prioritizing grants for projects that incorporate sustainable practices. By including sustainability criteria in grant applications and providing funding for green initiatives, these agencies can drive the adoption of environmentally friendly practices in the research community. Programs that support infrastructure upgrades and the adoption of new technologies can further enhance sustainability efforts.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Links:</a:t>
            </a:r>
          </a:p>
          <a:p>
            <a:r>
              <a:rPr lang="en-US" dirty="0"/>
              <a:t>https://</a:t>
            </a:r>
            <a:r>
              <a:rPr lang="en-US" dirty="0" err="1"/>
              <a:t>www.hhs.gov</a:t>
            </a:r>
            <a:r>
              <a:rPr lang="en-US" dirty="0"/>
              <a:t>/sites/default/files/hhs-climate-action-plan-9-28-2021.pdf</a:t>
            </a:r>
          </a:p>
          <a:p>
            <a:r>
              <a:rPr lang="en-US" dirty="0"/>
              <a:t>https://</a:t>
            </a:r>
            <a:r>
              <a:rPr lang="en-US" dirty="0" err="1"/>
              <a:t>act.mygreenlab.org</a:t>
            </a:r>
            <a:r>
              <a:rPr lang="en-US" dirty="0"/>
              <a:t>/</a:t>
            </a:r>
          </a:p>
          <a:p>
            <a:r>
              <a:rPr lang="en-US" dirty="0"/>
              <a:t>https://</a:t>
            </a:r>
            <a:r>
              <a:rPr lang="en-US" dirty="0" err="1"/>
              <a:t>betrgrants.weebly.com</a:t>
            </a:r>
            <a:r>
              <a:rPr lang="en-US" dirty="0"/>
              <a:t>/</a:t>
            </a:r>
          </a:p>
        </p:txBody>
      </p:sp>
      <p:sp>
        <p:nvSpPr>
          <p:cNvPr id="4" name="Slide Number Placeholder 3"/>
          <p:cNvSpPr>
            <a:spLocks noGrp="1"/>
          </p:cNvSpPr>
          <p:nvPr>
            <p:ph type="sldNum" sz="quarter" idx="5"/>
          </p:nvPr>
        </p:nvSpPr>
        <p:spPr/>
        <p:txBody>
          <a:bodyPr/>
          <a:lstStyle/>
          <a:p>
            <a:fld id="{1F09E4FE-C5DD-AB46-A5DA-F18E32E9AA8D}" type="slidenum">
              <a:rPr lang="en-US" smtClean="0"/>
              <a:t>12</a:t>
            </a:fld>
            <a:endParaRPr lang="en-US"/>
          </a:p>
        </p:txBody>
      </p:sp>
    </p:spTree>
    <p:extLst>
      <p:ext uri="{BB962C8B-B14F-4D97-AF65-F5344CB8AC3E}">
        <p14:creationId xmlns:p14="http://schemas.microsoft.com/office/powerpoint/2010/main" val="428811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According to the latest Intergovernmental Panel on Climate Change (IPCC) </a:t>
            </a:r>
            <a:r>
              <a:rPr lang="en-US" sz="1200" u="sng"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3"/>
              </a:rPr>
              <a:t>report</a:t>
            </a:r>
            <a:r>
              <a:rPr lang="en-US" sz="12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“There is a rapidly closing window of opportunity to secure a livable and sustainable future for all.”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scientists who seek to understand the innerworkings of the human body, we recognize that planetary health and human well-being are inextricably linked.</a:t>
            </a:r>
            <a:r>
              <a:rPr lang="en-US" sz="1200" dirty="0">
                <a:effectLst/>
                <a:latin typeface="Arial" panose="020B0604020202020204" pitchFamily="34" charset="0"/>
                <a:ea typeface="Calibri" panose="020F0502020204030204" pitchFamily="34" charset="0"/>
                <a:cs typeface="Times New Roman" panose="02020603050405020304" pitchFamily="18" charset="0"/>
              </a:rPr>
              <a:t> Science can help tackle climate change-related problems, with measures such as</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treatment and prevention strategies to combat diseases associated with environmental change, cleaner energy sources, and improved agricultural processes</a:t>
            </a:r>
            <a:r>
              <a:rPr lang="en-US" sz="1200" dirty="0">
                <a:effectLst/>
                <a:latin typeface="Arial" panose="020B0604020202020204" pitchFamily="34" charset="0"/>
                <a:ea typeface="Calibri" panose="020F0502020204030204" pitchFamily="34" charset="0"/>
                <a:cs typeface="Times New Roman" panose="02020603050405020304" pitchFamily="18" charset="0"/>
              </a:rPr>
              <a:t>; however, scientific progress is unpredictable, and relying on nonexistent technologies is unwise. In the meantime, we need to address the research enterprise’s sizable environmental impact. Researchers, institutions, funders, and policymakers must collaborate to reduce this impact and secure a hopeful future.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Links:</a:t>
            </a:r>
          </a:p>
          <a:p>
            <a:r>
              <a:rPr lang="en-US" dirty="0"/>
              <a:t>https://</a:t>
            </a:r>
            <a:r>
              <a:rPr lang="en-US" dirty="0" err="1"/>
              <a:t>www.nature.com</a:t>
            </a:r>
            <a:r>
              <a:rPr lang="en-US" dirty="0"/>
              <a:t>/articles/s41590-023-01546-6</a:t>
            </a:r>
          </a:p>
          <a:p>
            <a:r>
              <a:rPr lang="en-US" dirty="0"/>
              <a:t>https://</a:t>
            </a:r>
            <a:r>
              <a:rPr lang="en-US" dirty="0" err="1"/>
              <a:t>report.ipcc.ch</a:t>
            </a:r>
            <a:r>
              <a:rPr lang="en-US" dirty="0"/>
              <a:t>/ar6syr/pdf/IPCC_AR6_SYR_SPM.pdf</a:t>
            </a:r>
          </a:p>
          <a:p>
            <a:r>
              <a:rPr lang="en-US" dirty="0"/>
              <a:t>https://</a:t>
            </a:r>
            <a:r>
              <a:rPr lang="en-US" dirty="0" err="1"/>
              <a:t>www.nature.com</a:t>
            </a:r>
            <a:r>
              <a:rPr lang="en-US" dirty="0"/>
              <a:t>/articles/d41586-024-03011-2</a:t>
            </a: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2</a:t>
            </a:fld>
            <a:endParaRPr lang="en-US"/>
          </a:p>
        </p:txBody>
      </p:sp>
    </p:spTree>
    <p:extLst>
      <p:ext uri="{BB962C8B-B14F-4D97-AF65-F5344CB8AC3E}">
        <p14:creationId xmlns:p14="http://schemas.microsoft.com/office/powerpoint/2010/main" val="335883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Research laboratories contribute to the energy and water use, emissions, and waste generation. Some of this can be mitigated through shifts in practices and culture. At the institutional level, changes to airflow and heating systems and climate-smart buildings have helped Rockefeller University to achieve a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31% reduction in carbon emissions</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Setting ultralow temperature freezers at -70 rather than -80 C can translate to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energy savings of 35%</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closing fume hoods and turning off unused lights and equipment also dramatically reduces energy expenditure. Climate-sensitive purchasing and laboratory practices can also have a major impact. </a:t>
            </a:r>
            <a:r>
              <a:rPr lang="en-US" sz="1800" dirty="0">
                <a:effectLst/>
                <a:latin typeface="Arial" panose="020B0604020202020204" pitchFamily="34" charset="0"/>
                <a:ea typeface="Calibri" panose="020F0502020204030204" pitchFamily="34" charset="0"/>
                <a:cs typeface="Times New Roman" panose="02020603050405020304" pitchFamily="18" charset="0"/>
              </a:rPr>
              <a:t>Having received early scientific training in Brazil, TC and DM recall practices borne of economic need that are now applied for the sake of environmental necessity, from washing Eppendorf tubes and pipette tips to carefully optimizing the use of laboratory animals. Sustainable lab practices, such as washing and reusing plastic materials and tubes and replacing single-use plastic with glass, should be broadly adopted (see examples compiled by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Winter et al</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encourage sustainable practices, educational programs should be integrated into the scientific training. At Rockefeller, institution-wide sustainability training increased participation in plastic recycling and improved lab purchasing patterns. Raising awareness has also led to the transfer of sustainability practices from the laboratory to the home, for example, through increased utilization of non-disposable food ware, participation in composting, and setting indoor temperatures higher in the summer and colder in the winter.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Links: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www.rockefeller.edu</a:t>
            </a:r>
            <a:r>
              <a:rPr lang="en-US" sz="1800" dirty="0">
                <a:effectLst/>
                <a:latin typeface="Calibri" panose="020F0502020204030204" pitchFamily="34" charset="0"/>
                <a:ea typeface="Calibri" panose="020F0502020204030204" pitchFamily="34" charset="0"/>
                <a:cs typeface="Times New Roman" panose="02020603050405020304" pitchFamily="18" charset="0"/>
              </a:rPr>
              <a:t>/news/6804-rockefeller-announces-31-percent-reduction-in-carbon-emissions/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www.maxperutzlabs.ac.at</a:t>
            </a:r>
            <a:r>
              <a:rPr lang="en-US" sz="1800" dirty="0">
                <a:effectLst/>
                <a:latin typeface="Calibri" panose="020F0502020204030204" pitchFamily="34" charset="0"/>
                <a:ea typeface="Calibri" panose="020F0502020204030204" pitchFamily="34" charset="0"/>
                <a:cs typeface="Times New Roman" panose="02020603050405020304" pitchFamily="18" charset="0"/>
              </a:rPr>
              <a:t>/about/sustainability/initiatives-and-projects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www.rockefeller.edu</a:t>
            </a:r>
            <a:r>
              <a:rPr lang="en-US" sz="1800" dirty="0">
                <a:effectLst/>
                <a:latin typeface="Calibri" panose="020F0502020204030204" pitchFamily="34" charset="0"/>
                <a:ea typeface="Calibri" panose="020F0502020204030204" pitchFamily="34" charset="0"/>
                <a:cs typeface="Times New Roman" panose="02020603050405020304" pitchFamily="18" charset="0"/>
              </a:rPr>
              <a:t>/news/26596-tips-for-a-greener-lab/</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www.embopress.org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800" dirty="0">
                <a:effectLst/>
                <a:latin typeface="Calibri" panose="020F0502020204030204" pitchFamily="34" charset="0"/>
                <a:ea typeface="Calibri" panose="020F0502020204030204" pitchFamily="34" charset="0"/>
                <a:cs typeface="Times New Roman" panose="02020603050405020304" pitchFamily="18" charset="0"/>
              </a:rPr>
              <a:t>/full/10.15252/embr.202256683</a:t>
            </a: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3</a:t>
            </a:fld>
            <a:endParaRPr lang="en-US"/>
          </a:p>
        </p:txBody>
      </p:sp>
    </p:spTree>
    <p:extLst>
      <p:ext uri="{BB962C8B-B14F-4D97-AF65-F5344CB8AC3E}">
        <p14:creationId xmlns:p14="http://schemas.microsoft.com/office/powerpoint/2010/main" val="370399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Consumption </a:t>
            </a:r>
            <a:r>
              <a:rPr lang="en-US" sz="1800"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(4 minutes)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Laboratory 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Highlight energy-intensive equipment and processes (e.g., freezers, fume hoods, centrifuges).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Laboratories are among the most energy-intensive spaces in academic institutions, with equipment like ultra-low temperature (ULT) freezers, fume hoods, and centrifuges consuming significant amounts of electricity. ULT freezers, for instance, can use as much energy as a small house, and fume hoods left open can waste a considerable amount of conditioned air. This high energy consumption contributes to greenhouse gas emissions and increases operational costs.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Most Energy-Intensive Equipment in Laboratories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1. Ultra-Low Temperature (ULT) Freezers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Approximately 20 kWh per day, equivalent to the energy consumption of a small house.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 single ULT freezer can use as much energy in a day as an average household.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2. Fume Hoods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Around 3.5 kWh per hour when fully open.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 single fume hood left open can waste as much energy as three average residential refrigerators running continuously.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3. Centrifuges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Approximately 2.0 kWh per use (varies with size and duration of use).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 large centrifuge running for an hour can consume as much energy as a dishwasher cycle.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4. Incubators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Around 1.5 kWh per 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An incubator uses about the same amount of energy per day as a microwave oven used for one hour.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5. Autoclaves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Approximately 10 kWh per cycle.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One autoclave cycle can use as much energy as running a clothes dryer for five hours.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6. Biological Safety Cabinets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Around 2.0 kWh per hour.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 biological safety cabinet running for an hour can use as much energy as a space heater running on high for an hour.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7. Climate-Controlled Rooms (e.g., cold rooms, warm rooms)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Approximately 20-30 kWh per 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 climate-controlled room can use as much energy in a day as two average households combined.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8. Microscopes (especially those with advanced imaging capabilities)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Energy 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Around 0.5-1.0 kWh per hour (varies with type and usage).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Comparison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An advanced imaging microscope can use as much energy in an hour as a desktop computer left on for an entire day.</a:t>
            </a:r>
          </a:p>
          <a:p>
            <a:pPr marL="165100" marR="0" indent="6350" algn="just">
              <a:lnSpc>
                <a:spcPct val="135000"/>
              </a:lnSpc>
              <a:spcBef>
                <a:spcPts val="0"/>
              </a:spcBef>
              <a:spcAft>
                <a:spcPts val="0"/>
              </a:spcAft>
              <a:tabLst>
                <a:tab pos="63500" algn="r"/>
                <a:tab pos="165100" algn="l"/>
              </a:tabLst>
            </a:pPr>
            <a:endPar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09E4FE-C5DD-AB46-A5DA-F18E32E9AA8D}" type="slidenum">
              <a:rPr lang="en-US" smtClean="0"/>
              <a:t>4</a:t>
            </a:fld>
            <a:endParaRPr lang="en-US"/>
          </a:p>
        </p:txBody>
      </p:sp>
    </p:spTree>
    <p:extLst>
      <p:ext uri="{BB962C8B-B14F-4D97-AF65-F5344CB8AC3E}">
        <p14:creationId xmlns:p14="http://schemas.microsoft.com/office/powerpoint/2010/main" val="227254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indent="-16510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r>
              <a:rPr lang="en-US" sz="1800" b="1"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Sustainable Practices</a:t>
            </a:r>
            <a:r>
              <a:rPr lang="en-US" sz="1800"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Discuss , such as energy-efficient equipment, turning off unused devices, and optimizing protocols.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To reduce energy consumption, labs can implement several sustainable practices. Energy-efficient equipment, such as ENERGY STAR-rated freezers and refrigerators, can significantly lower energy use. Instituting a policy of regularly defrosting and maintaining freezers can improve their efficiency. Additionally, turning off equipment when not in use, using timers, and optimizing protocols to minimize equipment run-time are effective strategies. Encouraging the use of shared equipment and consolidating freezer storage can further reduce the overall energy footprint of research activities.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gn="just">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Examples: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-shut the sash: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Fume hoods are one of the most energy-intensive pieces of equipment in a lab, but significant savings can be achieved by keeping them closed when not in use. Consider implementing a “Shut the Sash” awareness program that rewards groups who most consistently shut sashes when not in use. The practice can save up to $2,000 annually per hood, and will keep your occupants safe.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-lightning programs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-donate old equipment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-shared equipment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-start a freezer management program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-conserve purified water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Links: </a:t>
            </a:r>
          </a:p>
          <a:p>
            <a:r>
              <a:rPr lang="en-US" dirty="0"/>
              <a:t>https://</a:t>
            </a:r>
            <a:r>
              <a:rPr lang="en-US" dirty="0" err="1"/>
              <a:t>www.embopress.org</a:t>
            </a:r>
            <a:r>
              <a:rPr lang="en-US" dirty="0"/>
              <a:t>/</a:t>
            </a:r>
            <a:r>
              <a:rPr lang="en-US" dirty="0" err="1"/>
              <a:t>doi</a:t>
            </a:r>
            <a:r>
              <a:rPr lang="en-US" dirty="0"/>
              <a:t>/full/10.15252/embr.202256683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www.rockefeller.edu</a:t>
            </a:r>
            <a:r>
              <a:rPr lang="en-US" sz="1200" dirty="0">
                <a:effectLst/>
                <a:latin typeface="Calibri" panose="020F0502020204030204" pitchFamily="34" charset="0"/>
                <a:ea typeface="Calibri" panose="020F0502020204030204" pitchFamily="34" charset="0"/>
                <a:cs typeface="Times New Roman" panose="02020603050405020304" pitchFamily="18" charset="0"/>
              </a:rPr>
              <a:t>/news/26596-tips-for-a-greener-lab/</a:t>
            </a: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5</a:t>
            </a:fld>
            <a:endParaRPr lang="en-US"/>
          </a:p>
        </p:txBody>
      </p:sp>
    </p:spTree>
    <p:extLst>
      <p:ext uri="{BB962C8B-B14F-4D97-AF65-F5344CB8AC3E}">
        <p14:creationId xmlns:p14="http://schemas.microsoft.com/office/powerpoint/2010/main" val="186581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Waste Generation </a:t>
            </a:r>
            <a:r>
              <a:rPr lang="en-US" sz="1800"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(4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Chemical Waste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Address the disposal of hazardous chemicals and its impact.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The disposal of hazardous chemicals poses a significant environmental challenge. Improper disposal can lead to contamination of soil and water, posing risks to human health and ecosystems. Laboratories need robust waste management protocols to ensure that chemical waste is properly handled and disposed of in compliance with environmental regulations.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Example: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Love Canal Disaster (1970s)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The Love Canal disaster is a stark reminder of the consequences of improper hazardous waste disposal. In the 1970s, residents of the Love Canal neighborhood in Niagara Falls, New York, experienced severe health issues due to the improper disposal of chemical waste by a chemical company decades earlier. The waste, which included a variety of hazardous chemicals, seeped into the soil and groundwater, leading to widespread contamination.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Most dangerous chemical waste: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1. Mercury and Mercury Compounds. Risks: Mercury is highly toxic to humans and wildlife. It can bioaccumulate in the food chain, leading to serious health problems such as neurological damage.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Environmental Impact: Mercury contamination can persist in the environment for a long time, affecting water bodies and soil.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2. Chloroform. Risks: Chloroform is a probable human carcinogen and can cause damage to the liver and kidneys.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Environmental Impact: It is highly volatile and can contaminate air, water, and soil, posing risks to aquatic life and potentially entering the human water supply.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3. Formaldehyde. Risks: Formaldehyde is a known carcinogen and can cause respiratory problems, skin irritation, and other health issues. Environmental Impact: It can contaminate water sources and soil, affecting both terrestrial and aquatic ecosystems.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4. Benzene. Risks: Benzene is a known carcinogen that can cause bone marrow damage and blood disorders.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Environmental Impact: It can contaminate soil and groundwater, posing long-term health risks to humans and wildlife.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5. Perchlorates. Risks: Perchlorates disrupt thyroid function and can cause developmental and reproductive issues.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Environmental Impact: They are highly mobile in water and can contaminate groundwater and drinking water supplies.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6. Phenol. Risks: Phenol is highly toxic and can cause severe burns, respiratory issues, and systemic poisoning.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Environmental Impact: Phenol contamination can affect water bodies, harming aquatic life and potentially entering the human water supply.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7. Cyanides. Risks: Cyanides are extremely toxic and can cause rapid fatal poisoning. Environmental Impact: They can contaminate water sources, posing severe risks to aquatic life and potentially affecting drinking water.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8. Hexavalent Chromium. Risks: Hexavalent chromium is a potent carcinogen and can cause respiratory issues, skin ulcers, and other health problems. Environmental Impact: It can contaminate soil and water, posing risks to both ecosystems and human health.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9. Polychlorinated Biphenyls (PCBs). Risks: PCBs are highly toxic and can cause cancer, as well as neurological and reproductive issues. Environmental Impact: PCBs are persistent organic pollutants that bioaccumulate in the food chain, affecting wildlife and humans.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Waste Management Protocols in Laboratories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Segregation and Labeling</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Proper segregation of chemical waste based on its type (e.g., flammable, corrosive, toxic) and labeling to ensure safe handling and disposal.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Use of Chemical Waste Containers</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Use of approved containers for storing chemical waste to prevent leaks and spills. These containers must be compatible with the chemicals they hold.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Regular Waste Collection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Regular collection and disposal of chemical waste by certified hazardous waste disposal companies. This prevents accumulation and reduces the risk of accidents.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Training and Compliance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Continuous training for lab personnel on proper chemical waste handling and disposal procedures. Ensuring compliance with local, state, and federal environmental regulations.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Emergency Response Plans</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Establishing emergency response plans for chemical spills and exposures to minimize health risks and environmental damage.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Recycling and Reuse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Implementing programs to recycle and reuse chemicals whenever possible, reducing the amount of hazardous waste generated.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Biological Waste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Discuss the handling and disposal of biological materials and its impact.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Handling and disposing of biological materials, such as tissues and cell cultures, also require careful consideration. Biological waste must be sterilized and disposed of to prevent the spread of pathogens and minimize environmental impact.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General Waste</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Explore the volume of plastic and other non-hazardous waste produced in labs.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Labs produce a significant amount of non-hazardous waste, primarily plastics. The sheer volume of plastic disposables used in research, from pipette tips to petri dishes, contributes heavily to landfill waste. This plastic waste not only represents a loss of resources but also poses long-term environmental challenges. Laboratories often generate a high volume of plastic waste from single-use items like pipette tips, tubes, and culture flasks, contributing to the growing problem of plastic pollution.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Single use plastic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Reduction Strategies</a:t>
            </a:r>
            <a:r>
              <a:rPr lang="en-US" sz="1800"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Propose ways to minimize waste, including recycling programs, green chemistry, and reducing single-use plastics.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To minimize waste, labs can adopt several strategies. Recycling programs should be implemented to divert as much waste as possible from landfills. Green chemistry principles can reduce the use and generation of hazardous substances. Reducing single-use plastics through the adoption of reusable alternatives, such as glassware, can significantly lower the waste footprint. Encouraging proper segregation of waste streams ensures that recyclable materials are not contaminated and can be effectively processed.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6</a:t>
            </a:fld>
            <a:endParaRPr lang="en-US"/>
          </a:p>
        </p:txBody>
      </p:sp>
    </p:spTree>
    <p:extLst>
      <p:ext uri="{BB962C8B-B14F-4D97-AF65-F5344CB8AC3E}">
        <p14:creationId xmlns:p14="http://schemas.microsoft.com/office/powerpoint/2010/main" val="427397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Labs produce a significant amount of non-hazardous waste, primarily plastics. The sheer volume of plastic disposables used in research, from pipette tips to petri dishes, contributes heavily to landfill waste. This plastic waste not only represents a loss of resources but also poses long-term environmental challenges. Laboratories often generate a high volume of plastic waste from single-use items like pipette tips, tubes, and culture flasks, contributing to the growing problem of plastic pollution.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endPar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endPar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r>
              <a:rPr lang="en-US" sz="1800" b="1"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Reduction Strategies</a:t>
            </a:r>
            <a:r>
              <a:rPr lang="en-US" sz="1800"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Propose ways to minimize waste, including recycling programs, green chemistry, and reducing single-use plastics.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171450" algn="r"/>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To minimize waste, labs can adopt several strategies. Recycling programs should be implemented to divert as much waste as possible from landfills. Green chemistry principles can reduce the use and generation of hazardous substances. Reducing single-use plastics through the adoption of reusable alternatives, such as glassware, can significantly lower the waste footprint. Encouraging proper segregation of waste streams ensures that recyclable materials are not contaminated and can be effectively processed.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7</a:t>
            </a:fld>
            <a:endParaRPr lang="en-US"/>
          </a:p>
        </p:txBody>
      </p:sp>
    </p:spTree>
    <p:extLst>
      <p:ext uri="{BB962C8B-B14F-4D97-AF65-F5344CB8AC3E}">
        <p14:creationId xmlns:p14="http://schemas.microsoft.com/office/powerpoint/2010/main" val="217716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5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b="1"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Resource Use </a:t>
            </a:r>
            <a:r>
              <a:rPr lang="en-US" sz="1800" u="sng"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(3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Water Consumption</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Examine the use of water in research and its conservation.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Laboratories can be significant consumers of water, particularly in processes that require constant cooling or cleaning. Managing water use efficiently is crucial, as excessive consumption can strain local water supplies and increase the environmental footprint of research activities. Simple measures, such as fixing leaks, using water-efficient autoclaves, and implementing water recirculation systems, can lead to substantial water savings.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	</a:t>
            </a:r>
            <a:r>
              <a:rPr lang="en-US" sz="1800" b="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Material Sourcing</a:t>
            </a: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Consider the environmental cost of sourcing materials (e.g., rare reagents, animals for testing).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635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The environmental impact of research is not limited to the lab; it also includes the sourcing of materials. The production and transportation of lab reagents, equipment, and animals for testing can have considerable ecological footprints. Sustainable procurement policies, which prioritize suppliers that follow environmentally friendly practices, can help mitigate these impacts. Additionally, sourcing locally can reduce the carbon footprint associated with transportation.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65100" marR="0" indent="-165100">
              <a:lnSpc>
                <a:spcPct val="135000"/>
              </a:lnSpc>
              <a:spcBef>
                <a:spcPts val="0"/>
              </a:spcBef>
              <a:spcAft>
                <a:spcPts val="0"/>
              </a:spcAft>
              <a:tabLst>
                <a:tab pos="63500" algn="r"/>
                <a:tab pos="165100" algn="l"/>
              </a:tabLst>
            </a:pPr>
            <a:r>
              <a:rPr lang="en-US" sz="18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r>
              <a:rPr lang="en-US" sz="1800" b="1"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Reduction Strategies</a:t>
            </a:r>
            <a:r>
              <a:rPr lang="en-US" sz="1800" i="1"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 </a:t>
            </a:r>
            <a:r>
              <a:rPr lang="en-US" sz="1800" kern="0" dirty="0">
                <a:solidFill>
                  <a:srgbClr val="0E0E0E"/>
                </a:solidFill>
                <a:effectLst/>
                <a:latin typeface="Arial" panose="020B0604020202020204" pitchFamily="34" charset="0"/>
                <a:ea typeface="Aptos" panose="020B0004020202020204" pitchFamily="34" charset="0"/>
              </a:rPr>
              <a:t>Labs can further reduce resource use by carefully planning experiments to avoid unnecessary repetition and by sharing materials and equipment with other research groups. Implementing a digital inventory management system can help track and optimize the use of resources, reducing waste and ensuring that materials are used efficiently. </a:t>
            </a:r>
            <a:endParaRPr lang="en-US" dirty="0"/>
          </a:p>
        </p:txBody>
      </p:sp>
      <p:sp>
        <p:nvSpPr>
          <p:cNvPr id="4" name="Slide Number Placeholder 3"/>
          <p:cNvSpPr>
            <a:spLocks noGrp="1"/>
          </p:cNvSpPr>
          <p:nvPr>
            <p:ph type="sldNum" sz="quarter" idx="5"/>
          </p:nvPr>
        </p:nvSpPr>
        <p:spPr/>
        <p:txBody>
          <a:bodyPr/>
          <a:lstStyle/>
          <a:p>
            <a:fld id="{1F09E4FE-C5DD-AB46-A5DA-F18E32E9AA8D}" type="slidenum">
              <a:rPr lang="en-US" smtClean="0"/>
              <a:t>8</a:t>
            </a:fld>
            <a:endParaRPr lang="en-US"/>
          </a:p>
        </p:txBody>
      </p:sp>
    </p:spTree>
    <p:extLst>
      <p:ext uri="{BB962C8B-B14F-4D97-AF65-F5344CB8AC3E}">
        <p14:creationId xmlns:p14="http://schemas.microsoft.com/office/powerpoint/2010/main" val="167732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Optimizing scientific travel, for example, by grouping engagements, choosing eco-friendly travel options, and virtual attendance, can help reduce our carbon footprint. However, we remain mindful of the differential effects of altering travel patterns, as reducing travel will impact academics differently based on location and country income levels. </a:t>
            </a:r>
            <a:r>
              <a:rPr lang="en-US" sz="1800" dirty="0">
                <a:effectLst/>
                <a:latin typeface="Arial" panose="020B0604020202020204" pitchFamily="34" charset="0"/>
                <a:ea typeface="Calibri" panose="020F0502020204030204" pitchFamily="34" charset="0"/>
                <a:cs typeface="Times New Roman" panose="02020603050405020304" pitchFamily="18" charset="0"/>
              </a:rPr>
              <a:t>A sad irony is that while most high-quality scientific research takes place in high-income countries, the bulk of its negative environmental impact is felt in lower- and middle-income countries. Moreover, these communities will likely be the last to benefit from the mitigating effects of scientific research, including novel energy technologies and next-generation vaccines that could protect against new infections arising from habitat destruction. The COVID-19 pandemic provided an example of the challenges to providing an equitable response to global emergencies.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Links:</a:t>
            </a:r>
          </a:p>
          <a:p>
            <a:r>
              <a:rPr lang="en-US" dirty="0"/>
              <a:t>https://</a:t>
            </a:r>
            <a:r>
              <a:rPr lang="en-US" dirty="0" err="1"/>
              <a:t>www.biointeractive.org</a:t>
            </a:r>
            <a:r>
              <a:rPr lang="en-US" dirty="0"/>
              <a:t>/classroom-resources/what-my-carbon-footprint</a:t>
            </a:r>
          </a:p>
        </p:txBody>
      </p:sp>
      <p:sp>
        <p:nvSpPr>
          <p:cNvPr id="4" name="Slide Number Placeholder 3"/>
          <p:cNvSpPr>
            <a:spLocks noGrp="1"/>
          </p:cNvSpPr>
          <p:nvPr>
            <p:ph type="sldNum" sz="quarter" idx="5"/>
          </p:nvPr>
        </p:nvSpPr>
        <p:spPr/>
        <p:txBody>
          <a:bodyPr/>
          <a:lstStyle/>
          <a:p>
            <a:fld id="{1F09E4FE-C5DD-AB46-A5DA-F18E32E9AA8D}" type="slidenum">
              <a:rPr lang="en-US" smtClean="0"/>
              <a:t>9</a:t>
            </a:fld>
            <a:endParaRPr lang="en-US"/>
          </a:p>
        </p:txBody>
      </p:sp>
    </p:spTree>
    <p:extLst>
      <p:ext uri="{BB962C8B-B14F-4D97-AF65-F5344CB8AC3E}">
        <p14:creationId xmlns:p14="http://schemas.microsoft.com/office/powerpoint/2010/main" val="175946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11/1/24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50709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11/1/24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156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11/1/24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031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11/1/24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919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11/1/24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4960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11/1/24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910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11/1/24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836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11/1/24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7923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11/1/24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0477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11/1/24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9379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11/1/24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8447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11/1/24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7690157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1B17B84-F8A7-4053-9C9D-91E3CA7F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88951" cy="6858000"/>
          </a:xfrm>
          <a:prstGeom prst="rect">
            <a:avLst/>
          </a:prstGeom>
          <a:blipFill dpi="0" rotWithShape="1">
            <a:blip r:embed="rId3">
              <a:alphaModFix amt="30000"/>
              <a:lum bright="70000" contrast="-70000"/>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eaf on test tubes">
            <a:extLst>
              <a:ext uri="{FF2B5EF4-FFF2-40B4-BE49-F238E27FC236}">
                <a16:creationId xmlns:a16="http://schemas.microsoft.com/office/drawing/2014/main" id="{53888BB9-AF8D-ADD8-A6A1-135A0E1E7974}"/>
              </a:ext>
            </a:extLst>
          </p:cNvPr>
          <p:cNvPicPr>
            <a:picLocks noChangeAspect="1"/>
          </p:cNvPicPr>
          <p:nvPr/>
        </p:nvPicPr>
        <p:blipFill>
          <a:blip r:embed="rId4">
            <a:alphaModFix amt="70000"/>
          </a:blip>
          <a:srcRect r="-1" b="15725"/>
          <a:stretch/>
        </p:blipFill>
        <p:spPr>
          <a:xfrm>
            <a:off x="18" y="370042"/>
            <a:ext cx="12188932" cy="6856614"/>
          </a:xfrm>
          <a:prstGeom prst="rect">
            <a:avLst/>
          </a:prstGeom>
        </p:spPr>
      </p:pic>
      <p:sp>
        <p:nvSpPr>
          <p:cNvPr id="2" name="Title 1">
            <a:extLst>
              <a:ext uri="{FF2B5EF4-FFF2-40B4-BE49-F238E27FC236}">
                <a16:creationId xmlns:a16="http://schemas.microsoft.com/office/drawing/2014/main" id="{E3C8E234-A5FA-0520-92DE-8C92C5B5C87E}"/>
              </a:ext>
            </a:extLst>
          </p:cNvPr>
          <p:cNvSpPr>
            <a:spLocks noGrp="1"/>
          </p:cNvSpPr>
          <p:nvPr>
            <p:ph type="ctrTitle"/>
          </p:nvPr>
        </p:nvSpPr>
        <p:spPr>
          <a:xfrm>
            <a:off x="0" y="740211"/>
            <a:ext cx="12192000" cy="3163864"/>
          </a:xfrm>
        </p:spPr>
        <p:txBody>
          <a:bodyPr>
            <a:normAutofit/>
          </a:bodyPr>
          <a:lstStyle/>
          <a:p>
            <a:r>
              <a:rPr lang="en-US" sz="5200" dirty="0">
                <a:solidFill>
                  <a:srgbClr val="FFFFFF"/>
                </a:solidFill>
              </a:rPr>
              <a:t>Climate-conscious Biomedical Science: Sustainable Strategies for the Future</a:t>
            </a:r>
          </a:p>
        </p:txBody>
      </p:sp>
      <p:sp>
        <p:nvSpPr>
          <p:cNvPr id="3" name="Subtitle 2">
            <a:extLst>
              <a:ext uri="{FF2B5EF4-FFF2-40B4-BE49-F238E27FC236}">
                <a16:creationId xmlns:a16="http://schemas.microsoft.com/office/drawing/2014/main" id="{14C25705-DDD2-AA3B-0166-2DF4B24B2427}"/>
              </a:ext>
            </a:extLst>
          </p:cNvPr>
          <p:cNvSpPr>
            <a:spLocks noGrp="1"/>
          </p:cNvSpPr>
          <p:nvPr>
            <p:ph type="subTitle" idx="1"/>
          </p:nvPr>
        </p:nvSpPr>
        <p:spPr>
          <a:xfrm>
            <a:off x="2447081" y="5208834"/>
            <a:ext cx="7583133" cy="1279124"/>
          </a:xfrm>
        </p:spPr>
        <p:txBody>
          <a:bodyPr>
            <a:normAutofit fontScale="92500" lnSpcReduction="10000"/>
          </a:bodyPr>
          <a:lstStyle/>
          <a:p>
            <a:r>
              <a:rPr lang="en-US" sz="2200" dirty="0">
                <a:solidFill>
                  <a:srgbClr val="FFFFFF"/>
                </a:solidFill>
              </a:rPr>
              <a:t>Daniel </a:t>
            </a:r>
            <a:r>
              <a:rPr lang="en-US" sz="2200" dirty="0" err="1">
                <a:solidFill>
                  <a:srgbClr val="FFFFFF"/>
                </a:solidFill>
              </a:rPr>
              <a:t>Mucida</a:t>
            </a:r>
            <a:r>
              <a:rPr lang="en-US" sz="2200" dirty="0">
                <a:solidFill>
                  <a:srgbClr val="FFFFFF"/>
                </a:solidFill>
              </a:rPr>
              <a:t> (Rockefeller)</a:t>
            </a:r>
          </a:p>
          <a:p>
            <a:r>
              <a:rPr lang="en-US" sz="2200" dirty="0">
                <a:solidFill>
                  <a:srgbClr val="FFFFFF"/>
                </a:solidFill>
              </a:rPr>
              <a:t>&amp;</a:t>
            </a:r>
          </a:p>
          <a:p>
            <a:r>
              <a:rPr lang="en-US" sz="2200" dirty="0">
                <a:solidFill>
                  <a:srgbClr val="FFFFFF"/>
                </a:solidFill>
              </a:rPr>
              <a:t>Carolina Lucas (Yale)</a:t>
            </a:r>
          </a:p>
        </p:txBody>
      </p:sp>
    </p:spTree>
    <p:extLst>
      <p:ext uri="{BB962C8B-B14F-4D97-AF65-F5344CB8AC3E}">
        <p14:creationId xmlns:p14="http://schemas.microsoft.com/office/powerpoint/2010/main" val="317710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80B2AEF4-0F1A-803F-A4EF-5C728AD8B5B3}"/>
              </a:ext>
            </a:extLst>
          </p:cNvPr>
          <p:cNvSpPr>
            <a:spLocks noGrp="1"/>
          </p:cNvSpPr>
          <p:nvPr>
            <p:ph type="title"/>
          </p:nvPr>
        </p:nvSpPr>
        <p:spPr>
          <a:xfrm>
            <a:off x="838201" y="559813"/>
            <a:ext cx="10348146" cy="1283471"/>
          </a:xfrm>
        </p:spPr>
        <p:txBody>
          <a:bodyPr anchor="t">
            <a:normAutofit/>
          </a:bodyPr>
          <a:lstStyle/>
          <a:p>
            <a:r>
              <a:rPr lang="en-US">
                <a:solidFill>
                  <a:schemeClr val="tx2"/>
                </a:solidFill>
              </a:rPr>
              <a:t>Carbon Footprint</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C5732FAD-738E-A851-65EF-A12D791F14F8}"/>
              </a:ext>
            </a:extLst>
          </p:cNvPr>
          <p:cNvGraphicFramePr>
            <a:graphicFrameLocks noGrp="1"/>
          </p:cNvGraphicFramePr>
          <p:nvPr>
            <p:ph idx="1"/>
            <p:extLst>
              <p:ext uri="{D42A27DB-BD31-4B8C-83A1-F6EECF244321}">
                <p14:modId xmlns:p14="http://schemas.microsoft.com/office/powerpoint/2010/main" val="3506956300"/>
              </p:ext>
            </p:extLst>
          </p:nvPr>
        </p:nvGraphicFramePr>
        <p:xfrm>
          <a:off x="1197268" y="724462"/>
          <a:ext cx="10156531" cy="3269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ontent Placeholder 2">
            <a:extLst>
              <a:ext uri="{FF2B5EF4-FFF2-40B4-BE49-F238E27FC236}">
                <a16:creationId xmlns:a16="http://schemas.microsoft.com/office/drawing/2014/main" id="{EB1F4A7A-C9D2-63DB-1D2C-B01DED02C577}"/>
              </a:ext>
            </a:extLst>
          </p:cNvPr>
          <p:cNvSpPr txBox="1">
            <a:spLocks/>
          </p:cNvSpPr>
          <p:nvPr/>
        </p:nvSpPr>
        <p:spPr>
          <a:xfrm>
            <a:off x="1189316" y="3228378"/>
            <a:ext cx="4751258" cy="2367899"/>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solidFill>
                  <a:schemeClr val="tx1"/>
                </a:solidFill>
              </a:rPr>
              <a:t>Academic travel for conferences, fieldwork, and collaborations </a:t>
            </a:r>
          </a:p>
          <a:p>
            <a:pPr marL="0" indent="0">
              <a:lnSpc>
                <a:spcPct val="100000"/>
              </a:lnSpc>
              <a:buNone/>
            </a:pPr>
            <a:endParaRPr lang="en-US" sz="2000" b="1" dirty="0">
              <a:solidFill>
                <a:schemeClr val="tx1"/>
              </a:solidFill>
            </a:endParaRPr>
          </a:p>
          <a:p>
            <a:pPr marL="0" indent="0">
              <a:lnSpc>
                <a:spcPct val="100000"/>
              </a:lnSpc>
              <a:buNone/>
            </a:pPr>
            <a:r>
              <a:rPr lang="en-US" sz="1800" b="1" dirty="0">
                <a:solidFill>
                  <a:schemeClr val="tx1"/>
                </a:solidFill>
              </a:rPr>
              <a:t>Alternatives: </a:t>
            </a:r>
          </a:p>
          <a:p>
            <a:pPr marL="0" indent="0">
              <a:lnSpc>
                <a:spcPct val="100000"/>
              </a:lnSpc>
              <a:buNone/>
            </a:pPr>
            <a:r>
              <a:rPr lang="en-US" sz="1800" dirty="0">
                <a:solidFill>
                  <a:schemeClr val="tx1"/>
                </a:solidFill>
              </a:rPr>
              <a:t>-reduced number of conferences</a:t>
            </a:r>
          </a:p>
          <a:p>
            <a:pPr marL="0" indent="0">
              <a:lnSpc>
                <a:spcPct val="100000"/>
              </a:lnSpc>
              <a:buNone/>
            </a:pPr>
            <a:r>
              <a:rPr lang="en-US" sz="1800" dirty="0">
                <a:solidFill>
                  <a:schemeClr val="tx1"/>
                </a:solidFill>
              </a:rPr>
              <a:t>-reduced air travel (online meetings)</a:t>
            </a:r>
          </a:p>
          <a:p>
            <a:pPr marL="0" indent="0">
              <a:lnSpc>
                <a:spcPct val="100000"/>
              </a:lnSpc>
              <a:buNone/>
            </a:pPr>
            <a:r>
              <a:rPr lang="en-US" sz="1800" dirty="0">
                <a:solidFill>
                  <a:schemeClr val="tx1"/>
                </a:solidFill>
              </a:rPr>
              <a:t>-combined meetings and travel</a:t>
            </a:r>
          </a:p>
        </p:txBody>
      </p:sp>
      <p:sp>
        <p:nvSpPr>
          <p:cNvPr id="6" name="Content Placeholder 2">
            <a:extLst>
              <a:ext uri="{FF2B5EF4-FFF2-40B4-BE49-F238E27FC236}">
                <a16:creationId xmlns:a16="http://schemas.microsoft.com/office/drawing/2014/main" id="{56512CC2-1531-37F4-C7A4-5869EB97554A}"/>
              </a:ext>
            </a:extLst>
          </p:cNvPr>
          <p:cNvSpPr txBox="1">
            <a:spLocks/>
          </p:cNvSpPr>
          <p:nvPr/>
        </p:nvSpPr>
        <p:spPr>
          <a:xfrm>
            <a:off x="6307593" y="3359004"/>
            <a:ext cx="5536064" cy="3004457"/>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700" dirty="0">
                <a:solidFill>
                  <a:schemeClr val="tx1"/>
                </a:solidFill>
              </a:rPr>
              <a:t>The carbon cost of data storage and processing is often overlooked but increasingly relevant, especially with the rise of computational research and AI. Data centers consume vast amounts of energy, contributing to greenhouse gas emissions. </a:t>
            </a:r>
            <a:endParaRPr lang="en-US" sz="1700" b="1" dirty="0">
              <a:solidFill>
                <a:schemeClr val="tx1"/>
              </a:solidFill>
            </a:endParaRPr>
          </a:p>
          <a:p>
            <a:pPr marL="0" indent="0">
              <a:lnSpc>
                <a:spcPct val="100000"/>
              </a:lnSpc>
              <a:buNone/>
            </a:pPr>
            <a:r>
              <a:rPr lang="en-US" sz="1700" b="1" dirty="0">
                <a:solidFill>
                  <a:schemeClr val="tx1"/>
                </a:solidFill>
              </a:rPr>
              <a:t>Alternatives: </a:t>
            </a:r>
          </a:p>
          <a:p>
            <a:pPr marL="0" indent="0">
              <a:lnSpc>
                <a:spcPct val="100000"/>
              </a:lnSpc>
              <a:buNone/>
            </a:pPr>
            <a:r>
              <a:rPr lang="en-US" sz="1700" dirty="0">
                <a:solidFill>
                  <a:schemeClr val="tx1"/>
                </a:solidFill>
              </a:rPr>
              <a:t>-Efficient data management </a:t>
            </a:r>
          </a:p>
          <a:p>
            <a:pPr marL="0" indent="0">
              <a:lnSpc>
                <a:spcPct val="100000"/>
              </a:lnSpc>
              <a:buNone/>
            </a:pPr>
            <a:r>
              <a:rPr lang="en-US" sz="1700" dirty="0">
                <a:solidFill>
                  <a:schemeClr val="tx1"/>
                </a:solidFill>
              </a:rPr>
              <a:t>-cloud storage solutions with renewable energy sources </a:t>
            </a:r>
          </a:p>
          <a:p>
            <a:pPr marL="0" indent="0">
              <a:lnSpc>
                <a:spcPct val="100000"/>
              </a:lnSpc>
              <a:buNone/>
            </a:pPr>
            <a:r>
              <a:rPr lang="en-US" sz="1700" dirty="0">
                <a:solidFill>
                  <a:schemeClr val="tx1"/>
                </a:solidFill>
              </a:rPr>
              <a:t>-minimizing unnecessary data processing </a:t>
            </a:r>
          </a:p>
        </p:txBody>
      </p:sp>
    </p:spTree>
    <p:extLst>
      <p:ext uri="{BB962C8B-B14F-4D97-AF65-F5344CB8AC3E}">
        <p14:creationId xmlns:p14="http://schemas.microsoft.com/office/powerpoint/2010/main" val="87849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80B2AEF4-0F1A-803F-A4EF-5C728AD8B5B3}"/>
              </a:ext>
            </a:extLst>
          </p:cNvPr>
          <p:cNvSpPr>
            <a:spLocks noGrp="1"/>
          </p:cNvSpPr>
          <p:nvPr>
            <p:ph type="title"/>
          </p:nvPr>
        </p:nvSpPr>
        <p:spPr>
          <a:xfrm>
            <a:off x="838201" y="559813"/>
            <a:ext cx="10348146" cy="1283471"/>
          </a:xfrm>
        </p:spPr>
        <p:txBody>
          <a:bodyPr anchor="t">
            <a:normAutofit/>
          </a:bodyPr>
          <a:lstStyle/>
          <a:p>
            <a:r>
              <a:rPr lang="en-US" dirty="0">
                <a:solidFill>
                  <a:schemeClr val="tx2"/>
                </a:solidFill>
              </a:rPr>
              <a:t>Sustainable Research Practices</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sp>
        <p:nvSpPr>
          <p:cNvPr id="7" name="Content Placeholder 6">
            <a:extLst>
              <a:ext uri="{FF2B5EF4-FFF2-40B4-BE49-F238E27FC236}">
                <a16:creationId xmlns:a16="http://schemas.microsoft.com/office/drawing/2014/main" id="{C0814A95-FB4C-CCD2-E846-79B7EE9A67D1}"/>
              </a:ext>
            </a:extLst>
          </p:cNvPr>
          <p:cNvSpPr>
            <a:spLocks noGrp="1"/>
          </p:cNvSpPr>
          <p:nvPr>
            <p:ph idx="1"/>
          </p:nvPr>
        </p:nvSpPr>
        <p:spPr>
          <a:xfrm>
            <a:off x="754474" y="1589990"/>
            <a:ext cx="10515600" cy="4195763"/>
          </a:xfrm>
        </p:spPr>
        <p:txBody>
          <a:bodyPr>
            <a:noAutofit/>
          </a:bodyPr>
          <a:lstStyle/>
          <a:p>
            <a:r>
              <a:rPr lang="en-US" sz="1800" dirty="0">
                <a:solidFill>
                  <a:schemeClr val="tx1"/>
                </a:solidFill>
              </a:rPr>
              <a:t>Programs like LEED (Leadership in Energy and Environmental Design) and My Green Lab Certification provide frameworks for implementing sustainable practices in laboratories. These certifications encourage energy efficiency, waste reduction, and sustainable procurement, helping labs minimize their environmental impact. By achieving certification, labs demonstrate their commitment to sustainability and can serve as models for others.</a:t>
            </a:r>
          </a:p>
          <a:p>
            <a:pPr marL="0" indent="0">
              <a:buNone/>
            </a:pPr>
            <a:endParaRPr lang="en-US" sz="1800" dirty="0">
              <a:solidFill>
                <a:schemeClr val="tx1"/>
              </a:solidFill>
            </a:endParaRPr>
          </a:p>
          <a:p>
            <a:r>
              <a:rPr lang="en-US" sz="1800" dirty="0">
                <a:solidFill>
                  <a:schemeClr val="tx1"/>
                </a:solidFill>
              </a:rPr>
              <a:t>Institutions like the University of California, San Francisco (UCSF), and Harvard University have successfully implemented sustainable practices in their labs. UCSF’s Green Labs Program, for example, has focused on energy-efficient equipment, waste reduction, and sustainable purchasing, leading to significant environmental benefits. Harvard’s Green Labs Initiative has similarly promoted energy conservation, waste reduction, and green chemistry, showcasing the positive impact of sustainable research practices.</a:t>
            </a: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170957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2D6043-02E2-3DAA-8BC1-37F988F4D1FF}"/>
              </a:ext>
            </a:extLst>
          </p:cNvPr>
          <p:cNvSpPr>
            <a:spLocks noGrp="1"/>
          </p:cNvSpPr>
          <p:nvPr>
            <p:ph type="title"/>
          </p:nvPr>
        </p:nvSpPr>
        <p:spPr>
          <a:xfrm>
            <a:off x="838201" y="559813"/>
            <a:ext cx="2819399" cy="5577934"/>
          </a:xfrm>
        </p:spPr>
        <p:txBody>
          <a:bodyPr>
            <a:normAutofit/>
          </a:bodyPr>
          <a:lstStyle/>
          <a:p>
            <a:r>
              <a:rPr lang="en-US" dirty="0"/>
              <a:t>Policy and Funding </a:t>
            </a:r>
          </a:p>
        </p:txBody>
      </p:sp>
      <p:graphicFrame>
        <p:nvGraphicFramePr>
          <p:cNvPr id="5" name="Content Placeholder 2">
            <a:extLst>
              <a:ext uri="{FF2B5EF4-FFF2-40B4-BE49-F238E27FC236}">
                <a16:creationId xmlns:a16="http://schemas.microsoft.com/office/drawing/2014/main" id="{DB2E075A-8A96-2162-78E7-F82B050548B4}"/>
              </a:ext>
            </a:extLst>
          </p:cNvPr>
          <p:cNvGraphicFramePr>
            <a:graphicFrameLocks noGrp="1"/>
          </p:cNvGraphicFramePr>
          <p:nvPr>
            <p:ph idx="1"/>
            <p:extLst>
              <p:ext uri="{D42A27DB-BD31-4B8C-83A1-F6EECF244321}">
                <p14:modId xmlns:p14="http://schemas.microsoft.com/office/powerpoint/2010/main" val="2504875877"/>
              </p:ext>
            </p:extLst>
          </p:nvPr>
        </p:nvGraphicFramePr>
        <p:xfrm>
          <a:off x="4878587" y="-6604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6D95BFA4-48DE-F3EA-070C-5BDCCFCB95BC}"/>
              </a:ext>
            </a:extLst>
          </p:cNvPr>
          <p:cNvSpPr txBox="1"/>
          <p:nvPr/>
        </p:nvSpPr>
        <p:spPr>
          <a:xfrm>
            <a:off x="4878587" y="1950565"/>
            <a:ext cx="7003778" cy="584775"/>
          </a:xfrm>
          <a:prstGeom prst="rect">
            <a:avLst/>
          </a:prstGeom>
          <a:noFill/>
        </p:spPr>
        <p:txBody>
          <a:bodyPr wrap="square" rtlCol="0">
            <a:spAutoFit/>
          </a:bodyPr>
          <a:lstStyle/>
          <a:p>
            <a:pPr algn="just"/>
            <a:r>
              <a:rPr lang="en-US" sz="16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Establishing guidelines for energy use, waste management, and sustainable procurement can create a culture of sustainability. </a:t>
            </a:r>
            <a:endParaRPr lang="en-US" sz="1600" dirty="0"/>
          </a:p>
        </p:txBody>
      </p:sp>
      <p:sp>
        <p:nvSpPr>
          <p:cNvPr id="8" name="TextBox 7">
            <a:extLst>
              <a:ext uri="{FF2B5EF4-FFF2-40B4-BE49-F238E27FC236}">
                <a16:creationId xmlns:a16="http://schemas.microsoft.com/office/drawing/2014/main" id="{5BCB2DA3-B713-3CFE-EEAE-E55DBBC0EC3C}"/>
              </a:ext>
            </a:extLst>
          </p:cNvPr>
          <p:cNvSpPr txBox="1"/>
          <p:nvPr/>
        </p:nvSpPr>
        <p:spPr>
          <a:xfrm>
            <a:off x="4717142" y="4795410"/>
            <a:ext cx="7165221" cy="584775"/>
          </a:xfrm>
          <a:prstGeom prst="rect">
            <a:avLst/>
          </a:prstGeom>
          <a:noFill/>
        </p:spPr>
        <p:txBody>
          <a:bodyPr wrap="square">
            <a:spAutoFit/>
          </a:bodyPr>
          <a:lstStyle/>
          <a:p>
            <a:pPr marL="165100" marR="0" indent="6350" algn="just">
              <a:spcBef>
                <a:spcPts val="0"/>
              </a:spcBef>
              <a:spcAft>
                <a:spcPts val="0"/>
              </a:spcAft>
              <a:tabLst>
                <a:tab pos="63500" algn="r"/>
                <a:tab pos="165100" algn="l"/>
              </a:tabLst>
            </a:pPr>
            <a:r>
              <a:rPr lang="en-US" sz="1600" kern="0" dirty="0">
                <a:solidFill>
                  <a:srgbClr val="0E0E0E"/>
                </a:solidFill>
                <a:effectLst/>
                <a:latin typeface="Arial" panose="020B0604020202020204" pitchFamily="34" charset="0"/>
                <a:ea typeface="Aptos" panose="020B0004020202020204" pitchFamily="34" charset="0"/>
                <a:cs typeface="Times New Roman" panose="02020603050405020304" pitchFamily="18" charset="0"/>
              </a:rPr>
              <a:t>Inclusion of sustainability criteria in grant applications and providing funding for green initiatives</a:t>
            </a:r>
            <a:r>
              <a:rPr lang="en-US" sz="1600" kern="0" dirty="0">
                <a:solidFill>
                  <a:srgbClr val="0E0E0E"/>
                </a:solidFill>
                <a:latin typeface="Arial" panose="020B0604020202020204" pitchFamily="34" charset="0"/>
                <a:ea typeface="Aptos" panose="020B0004020202020204" pitchFamily="34" charset="0"/>
                <a:cs typeface="Times New Roman" panose="02020603050405020304" pitchFamily="18" charset="0"/>
              </a:rPr>
              <a: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5359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33" name="Rectangle 1032">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35" name="Rectangle 1034">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7" name="Rectangle 1036">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E0E40C-5101-C550-630A-3C84B9C18CF2}"/>
              </a:ext>
            </a:extLst>
          </p:cNvPr>
          <p:cNvSpPr>
            <a:spLocks noGrp="1"/>
          </p:cNvSpPr>
          <p:nvPr>
            <p:ph type="title"/>
          </p:nvPr>
        </p:nvSpPr>
        <p:spPr>
          <a:xfrm>
            <a:off x="838200" y="381000"/>
            <a:ext cx="10003218" cy="1600124"/>
          </a:xfrm>
        </p:spPr>
        <p:txBody>
          <a:bodyPr>
            <a:normAutofit/>
          </a:bodyPr>
          <a:lstStyle/>
          <a:p>
            <a:r>
              <a:rPr lang="en-US" dirty="0"/>
              <a:t>The Environmental impact of Research</a:t>
            </a:r>
          </a:p>
        </p:txBody>
      </p:sp>
      <p:sp>
        <p:nvSpPr>
          <p:cNvPr id="3" name="Content Placeholder 2">
            <a:extLst>
              <a:ext uri="{FF2B5EF4-FFF2-40B4-BE49-F238E27FC236}">
                <a16:creationId xmlns:a16="http://schemas.microsoft.com/office/drawing/2014/main" id="{7E88A2C1-9624-A844-3380-5640D94A7A87}"/>
              </a:ext>
            </a:extLst>
          </p:cNvPr>
          <p:cNvSpPr>
            <a:spLocks noGrp="1"/>
          </p:cNvSpPr>
          <p:nvPr>
            <p:ph idx="1"/>
          </p:nvPr>
        </p:nvSpPr>
        <p:spPr>
          <a:xfrm>
            <a:off x="290945" y="2514600"/>
            <a:ext cx="5702635" cy="3783586"/>
          </a:xfrm>
        </p:spPr>
        <p:txBody>
          <a:bodyPr anchor="ctr">
            <a:normAutofit/>
          </a:bodyPr>
          <a:lstStyle/>
          <a:p>
            <a:pPr marL="0" indent="0">
              <a:buNone/>
            </a:pPr>
            <a:r>
              <a:rPr lang="en-US" sz="1800" b="1" dirty="0">
                <a:solidFill>
                  <a:schemeClr val="tx2"/>
                </a:solidFill>
              </a:rPr>
              <a:t>Areas we would cover if we had the entire week</a:t>
            </a:r>
          </a:p>
          <a:p>
            <a:r>
              <a:rPr lang="en-US" sz="1800" u="sng" dirty="0">
                <a:solidFill>
                  <a:schemeClr val="tx1"/>
                </a:solidFill>
              </a:rPr>
              <a:t>Carbon footprint of research</a:t>
            </a:r>
            <a:r>
              <a:rPr lang="en-US" sz="1800" dirty="0">
                <a:solidFill>
                  <a:schemeClr val="tx1"/>
                </a:solidFill>
              </a:rPr>
              <a:t>: mitigation strategies at the individual, laboratory, institution (and above) levels </a:t>
            </a:r>
          </a:p>
          <a:p>
            <a:r>
              <a:rPr lang="en-US" sz="1800" u="sng" dirty="0">
                <a:solidFill>
                  <a:schemeClr val="tx1"/>
                </a:solidFill>
              </a:rPr>
              <a:t>Adapting our research to a changing climate</a:t>
            </a:r>
            <a:r>
              <a:rPr lang="en-US" sz="1800" dirty="0">
                <a:solidFill>
                  <a:schemeClr val="tx1"/>
                </a:solidFill>
              </a:rPr>
              <a:t>: Incorporating climate change into our set of questions</a:t>
            </a:r>
          </a:p>
          <a:p>
            <a:r>
              <a:rPr lang="en-US" sz="1800" u="sng" dirty="0">
                <a:solidFill>
                  <a:schemeClr val="tx1"/>
                </a:solidFill>
              </a:rPr>
              <a:t>Waking up to a defining moment</a:t>
            </a:r>
            <a:r>
              <a:rPr lang="en-US" sz="1800" dirty="0">
                <a:solidFill>
                  <a:schemeClr val="tx1"/>
                </a:solidFill>
              </a:rPr>
              <a:t>: researching topics that directly affect climate change</a:t>
            </a:r>
          </a:p>
          <a:p>
            <a:endParaRPr lang="en-US" sz="1800" dirty="0">
              <a:solidFill>
                <a:schemeClr val="tx2"/>
              </a:solidFill>
            </a:endParaRPr>
          </a:p>
        </p:txBody>
      </p:sp>
      <p:pic>
        <p:nvPicPr>
          <p:cNvPr id="1026" name="Picture 2" descr="Green Technology and Education for a Sustainable Future">
            <a:extLst>
              <a:ext uri="{FF2B5EF4-FFF2-40B4-BE49-F238E27FC236}">
                <a16:creationId xmlns:a16="http://schemas.microsoft.com/office/drawing/2014/main" id="{9908205E-D97E-99DF-77E8-547E94FD7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87" r="18489" b="-2"/>
          <a:stretch/>
        </p:blipFill>
        <p:spPr bwMode="auto">
          <a:xfrm>
            <a:off x="5996628" y="2217529"/>
            <a:ext cx="6195372" cy="464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7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008C7539-E999-DA11-FFA4-E4701CF42E4C}"/>
              </a:ext>
            </a:extLst>
          </p:cNvPr>
          <p:cNvSpPr>
            <a:spLocks noGrp="1"/>
          </p:cNvSpPr>
          <p:nvPr>
            <p:ph type="title"/>
          </p:nvPr>
        </p:nvSpPr>
        <p:spPr>
          <a:xfrm>
            <a:off x="838201" y="559813"/>
            <a:ext cx="10348146" cy="770223"/>
          </a:xfrm>
        </p:spPr>
        <p:txBody>
          <a:bodyPr anchor="t">
            <a:normAutofit/>
          </a:bodyPr>
          <a:lstStyle/>
          <a:p>
            <a:r>
              <a:rPr lang="en-US" sz="3200" dirty="0">
                <a:solidFill>
                  <a:schemeClr val="tx2"/>
                </a:solidFill>
              </a:rPr>
              <a:t>We will (quickly) go over these topics today</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BE0653AA-6140-7C20-F34C-C8BD7487DAA5}"/>
              </a:ext>
            </a:extLst>
          </p:cNvPr>
          <p:cNvGraphicFramePr>
            <a:graphicFrameLocks noGrp="1"/>
          </p:cNvGraphicFramePr>
          <p:nvPr>
            <p:ph idx="1"/>
            <p:extLst>
              <p:ext uri="{D42A27DB-BD31-4B8C-83A1-F6EECF244321}">
                <p14:modId xmlns:p14="http://schemas.microsoft.com/office/powerpoint/2010/main" val="496086702"/>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283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C1F93-6C7E-3FB7-B540-BC17292475FE}"/>
              </a:ext>
            </a:extLst>
          </p:cNvPr>
          <p:cNvSpPr>
            <a:spLocks noGrp="1"/>
          </p:cNvSpPr>
          <p:nvPr>
            <p:ph type="title"/>
          </p:nvPr>
        </p:nvSpPr>
        <p:spPr>
          <a:xfrm>
            <a:off x="1198182" y="381000"/>
            <a:ext cx="10003218" cy="1600124"/>
          </a:xfrm>
        </p:spPr>
        <p:txBody>
          <a:bodyPr>
            <a:normAutofit/>
          </a:bodyPr>
          <a:lstStyle/>
          <a:p>
            <a:r>
              <a:rPr lang="en-US" dirty="0"/>
              <a:t>Lab Energy consumption</a:t>
            </a:r>
          </a:p>
        </p:txBody>
      </p:sp>
      <p:sp>
        <p:nvSpPr>
          <p:cNvPr id="3" name="Content Placeholder 2">
            <a:extLst>
              <a:ext uri="{FF2B5EF4-FFF2-40B4-BE49-F238E27FC236}">
                <a16:creationId xmlns:a16="http://schemas.microsoft.com/office/drawing/2014/main" id="{F96890CA-B72C-AB53-CF18-9938812A59B2}"/>
              </a:ext>
            </a:extLst>
          </p:cNvPr>
          <p:cNvSpPr>
            <a:spLocks noGrp="1"/>
          </p:cNvSpPr>
          <p:nvPr>
            <p:ph idx="1"/>
          </p:nvPr>
        </p:nvSpPr>
        <p:spPr>
          <a:xfrm>
            <a:off x="160214" y="3251188"/>
            <a:ext cx="8267094" cy="3935986"/>
          </a:xfrm>
        </p:spPr>
        <p:txBody>
          <a:bodyPr anchor="ctr">
            <a:normAutofit fontScale="92500" lnSpcReduction="10000"/>
          </a:bodyPr>
          <a:lstStyle/>
          <a:p>
            <a:pPr marL="0" indent="0">
              <a:lnSpc>
                <a:spcPct val="100000"/>
              </a:lnSpc>
              <a:buNone/>
            </a:pPr>
            <a:r>
              <a:rPr lang="en-US" sz="1800" dirty="0">
                <a:solidFill>
                  <a:schemeClr val="tx1">
                    <a:alpha val="80000"/>
                  </a:schemeClr>
                </a:solidFill>
              </a:rPr>
              <a:t>Most Energy-Intensive Equipment in Laboratories:</a:t>
            </a:r>
          </a:p>
          <a:p>
            <a:pPr marL="514350" indent="-514350">
              <a:lnSpc>
                <a:spcPct val="100000"/>
              </a:lnSpc>
              <a:buAutoNum type="arabicPeriod"/>
            </a:pPr>
            <a:r>
              <a:rPr lang="en-US" sz="1800" dirty="0">
                <a:solidFill>
                  <a:schemeClr val="tx1">
                    <a:alpha val="80000"/>
                  </a:schemeClr>
                </a:solidFill>
              </a:rPr>
              <a:t>Ultra-Low Temperature (ULT) Freezers, 20 kWh per day, equivalent to the energy consumption of a small house. </a:t>
            </a:r>
          </a:p>
          <a:p>
            <a:pPr marL="514350" indent="-514350">
              <a:lnSpc>
                <a:spcPct val="100000"/>
              </a:lnSpc>
              <a:buFont typeface="Arial" panose="020B0604020202020204" pitchFamily="34" charset="0"/>
              <a:buAutoNum type="arabicPeriod"/>
            </a:pPr>
            <a:r>
              <a:rPr lang="en-US" sz="1800" dirty="0">
                <a:solidFill>
                  <a:schemeClr val="tx1">
                    <a:alpha val="80000"/>
                  </a:schemeClr>
                </a:solidFill>
              </a:rPr>
              <a:t>Climate-Controlled Rooms (e.g., cold rooms, warm rooms), two average households combined.</a:t>
            </a:r>
          </a:p>
          <a:p>
            <a:pPr marL="514350" indent="-514350">
              <a:lnSpc>
                <a:spcPct val="100000"/>
              </a:lnSpc>
              <a:buFont typeface="Arial" panose="020B0604020202020204" pitchFamily="34" charset="0"/>
              <a:buAutoNum type="arabicPeriod"/>
            </a:pPr>
            <a:r>
              <a:rPr lang="en-US" sz="1800" dirty="0">
                <a:solidFill>
                  <a:schemeClr val="tx1">
                    <a:alpha val="80000"/>
                  </a:schemeClr>
                </a:solidFill>
              </a:rPr>
              <a:t>Autoclaves, 10 kWh per cycle, clothes dryer for five hours.</a:t>
            </a:r>
          </a:p>
          <a:p>
            <a:pPr marL="514350" indent="-514350">
              <a:lnSpc>
                <a:spcPct val="100000"/>
              </a:lnSpc>
              <a:buFont typeface="Arial" panose="020B0604020202020204" pitchFamily="34" charset="0"/>
              <a:buAutoNum type="arabicPeriod"/>
            </a:pPr>
            <a:r>
              <a:rPr lang="en-US" sz="1800" dirty="0">
                <a:solidFill>
                  <a:schemeClr val="tx1">
                    <a:alpha val="80000"/>
                  </a:schemeClr>
                </a:solidFill>
              </a:rPr>
              <a:t>Fume Hoods, 3.5 kWh per hour when fully open.</a:t>
            </a:r>
          </a:p>
          <a:p>
            <a:pPr marL="514350" indent="-514350">
              <a:lnSpc>
                <a:spcPct val="100000"/>
              </a:lnSpc>
              <a:buFont typeface="Arial" panose="020B0604020202020204" pitchFamily="34" charset="0"/>
              <a:buAutoNum type="arabicPeriod"/>
            </a:pPr>
            <a:r>
              <a:rPr lang="en-US" sz="1800" dirty="0">
                <a:solidFill>
                  <a:schemeClr val="tx1">
                    <a:alpha val="80000"/>
                  </a:schemeClr>
                </a:solidFill>
              </a:rPr>
              <a:t>Centrifuges, 2.0 kWh per use (varies with size and duration of use)- dishwasher cycle.</a:t>
            </a:r>
          </a:p>
          <a:p>
            <a:pPr marL="514350" indent="-514350">
              <a:lnSpc>
                <a:spcPct val="100000"/>
              </a:lnSpc>
              <a:buFont typeface="Arial" panose="020B0604020202020204" pitchFamily="34" charset="0"/>
              <a:buAutoNum type="arabicPeriod"/>
            </a:pPr>
            <a:r>
              <a:rPr lang="en-US" sz="1800" dirty="0">
                <a:solidFill>
                  <a:schemeClr val="tx1">
                    <a:alpha val="80000"/>
                  </a:schemeClr>
                </a:solidFill>
              </a:rPr>
              <a:t>Biological Safety Cabinets, 2.0 kWh per hour, space heater running on high for an hour.</a:t>
            </a:r>
          </a:p>
          <a:p>
            <a:pPr marL="514350" indent="-514350">
              <a:lnSpc>
                <a:spcPct val="100000"/>
              </a:lnSpc>
              <a:buFont typeface="Arial" panose="020B0604020202020204" pitchFamily="34" charset="0"/>
              <a:buAutoNum type="arabicPeriod"/>
            </a:pPr>
            <a:r>
              <a:rPr lang="en-US" sz="1800" dirty="0">
                <a:solidFill>
                  <a:schemeClr val="tx1">
                    <a:alpha val="80000"/>
                  </a:schemeClr>
                </a:solidFill>
              </a:rPr>
              <a:t>Incubators, Around 1.5 kWh per day. microwave oven used for one hour .</a:t>
            </a:r>
          </a:p>
          <a:p>
            <a:pPr marL="514350" indent="-514350">
              <a:lnSpc>
                <a:spcPct val="100000"/>
              </a:lnSpc>
              <a:buFont typeface="Arial" panose="020B0604020202020204" pitchFamily="34" charset="0"/>
              <a:buAutoNum type="arabicPeriod"/>
            </a:pPr>
            <a:endParaRPr lang="en-US" sz="1500" dirty="0">
              <a:solidFill>
                <a:schemeClr val="tx1">
                  <a:alpha val="80000"/>
                </a:schemeClr>
              </a:solidFill>
            </a:endParaRPr>
          </a:p>
          <a:p>
            <a:pPr marL="514350" indent="-514350">
              <a:lnSpc>
                <a:spcPct val="100000"/>
              </a:lnSpc>
              <a:buFont typeface="Arial" panose="020B0604020202020204" pitchFamily="34" charset="0"/>
              <a:buAutoNum type="arabicPeriod"/>
            </a:pPr>
            <a:endParaRPr lang="en-US" sz="1500" dirty="0">
              <a:solidFill>
                <a:schemeClr val="tx1">
                  <a:alpha val="80000"/>
                </a:schemeClr>
              </a:solidFill>
            </a:endParaRPr>
          </a:p>
          <a:p>
            <a:pPr marL="514350" indent="-514350">
              <a:lnSpc>
                <a:spcPct val="100000"/>
              </a:lnSpc>
              <a:buAutoNum type="arabicPeriod"/>
            </a:pPr>
            <a:endParaRPr lang="en-US" sz="1500" dirty="0">
              <a:solidFill>
                <a:schemeClr val="tx1">
                  <a:alpha val="80000"/>
                </a:schemeClr>
              </a:solidFill>
            </a:endParaRPr>
          </a:p>
          <a:p>
            <a:pPr marL="0" indent="0">
              <a:lnSpc>
                <a:spcPct val="100000"/>
              </a:lnSpc>
              <a:buNone/>
            </a:pPr>
            <a:endParaRPr lang="en-US" sz="1500" dirty="0">
              <a:solidFill>
                <a:schemeClr val="tx1">
                  <a:alpha val="80000"/>
                </a:schemeClr>
              </a:solidFill>
            </a:endParaRPr>
          </a:p>
          <a:p>
            <a:pPr>
              <a:lnSpc>
                <a:spcPct val="100000"/>
              </a:lnSpc>
            </a:pPr>
            <a:endParaRPr lang="en-US" sz="1500" dirty="0">
              <a:solidFill>
                <a:schemeClr val="tx1">
                  <a:alpha val="80000"/>
                </a:schemeClr>
              </a:solidFill>
            </a:endParaRPr>
          </a:p>
        </p:txBody>
      </p:sp>
      <p:sp>
        <p:nvSpPr>
          <p:cNvPr id="6" name="TextBox 5">
            <a:extLst>
              <a:ext uri="{FF2B5EF4-FFF2-40B4-BE49-F238E27FC236}">
                <a16:creationId xmlns:a16="http://schemas.microsoft.com/office/drawing/2014/main" id="{14F8AF2E-09E9-B929-381C-2D105A932F3B}"/>
              </a:ext>
            </a:extLst>
          </p:cNvPr>
          <p:cNvSpPr txBox="1"/>
          <p:nvPr/>
        </p:nvSpPr>
        <p:spPr>
          <a:xfrm>
            <a:off x="1244561" y="1571357"/>
            <a:ext cx="9147471" cy="369332"/>
          </a:xfrm>
          <a:prstGeom prst="rect">
            <a:avLst/>
          </a:prstGeom>
          <a:noFill/>
        </p:spPr>
        <p:txBody>
          <a:bodyPr wrap="square">
            <a:spAutoFit/>
          </a:bodyPr>
          <a:lstStyle/>
          <a:p>
            <a:pPr marL="0" indent="0">
              <a:buNone/>
            </a:pPr>
            <a:r>
              <a:rPr lang="en-US" dirty="0">
                <a:solidFill>
                  <a:schemeClr val="bg1"/>
                </a:solidFill>
              </a:rPr>
              <a:t>Laboratories are among the most energy-intensive spaces in academic institution </a:t>
            </a:r>
          </a:p>
        </p:txBody>
      </p:sp>
      <p:sp>
        <p:nvSpPr>
          <p:cNvPr id="23" name="Rectangle 22">
            <a:extLst>
              <a:ext uri="{FF2B5EF4-FFF2-40B4-BE49-F238E27FC236}">
                <a16:creationId xmlns:a16="http://schemas.microsoft.com/office/drawing/2014/main" id="{B7F5D76A-0DE7-D463-CB20-CFA4A829E9B8}"/>
              </a:ext>
            </a:extLst>
          </p:cNvPr>
          <p:cNvSpPr/>
          <p:nvPr/>
        </p:nvSpPr>
        <p:spPr>
          <a:xfrm>
            <a:off x="8340811" y="2370022"/>
            <a:ext cx="3781756" cy="43475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white refrigerator with a blue square button&#10;&#10;Description automatically generated">
            <a:extLst>
              <a:ext uri="{FF2B5EF4-FFF2-40B4-BE49-F238E27FC236}">
                <a16:creationId xmlns:a16="http://schemas.microsoft.com/office/drawing/2014/main" id="{BF7328E9-8C25-ACC4-6AAD-E2B0E0B17E95}"/>
              </a:ext>
            </a:extLst>
          </p:cNvPr>
          <p:cNvPicPr>
            <a:picLocks noChangeAspect="1"/>
          </p:cNvPicPr>
          <p:nvPr/>
        </p:nvPicPr>
        <p:blipFill>
          <a:blip r:embed="rId4"/>
          <a:stretch>
            <a:fillRect/>
          </a:stretch>
        </p:blipFill>
        <p:spPr>
          <a:xfrm>
            <a:off x="8676785" y="2547479"/>
            <a:ext cx="1282761" cy="1990315"/>
          </a:xfrm>
          <a:prstGeom prst="rect">
            <a:avLst/>
          </a:prstGeom>
        </p:spPr>
      </p:pic>
      <p:pic>
        <p:nvPicPr>
          <p:cNvPr id="18" name="Picture 17" descr="A large white and grey biosafety&#10;&#10;Description automatically generated">
            <a:extLst>
              <a:ext uri="{FF2B5EF4-FFF2-40B4-BE49-F238E27FC236}">
                <a16:creationId xmlns:a16="http://schemas.microsoft.com/office/drawing/2014/main" id="{DD736945-67E5-F147-7991-461DDA7226A2}"/>
              </a:ext>
            </a:extLst>
          </p:cNvPr>
          <p:cNvPicPr>
            <a:picLocks noChangeAspect="1"/>
          </p:cNvPicPr>
          <p:nvPr/>
        </p:nvPicPr>
        <p:blipFill>
          <a:blip r:embed="rId5"/>
          <a:stretch>
            <a:fillRect/>
          </a:stretch>
        </p:blipFill>
        <p:spPr>
          <a:xfrm>
            <a:off x="10317438" y="2473337"/>
            <a:ext cx="1714348" cy="1988238"/>
          </a:xfrm>
          <a:prstGeom prst="rect">
            <a:avLst/>
          </a:prstGeom>
        </p:spPr>
      </p:pic>
      <p:pic>
        <p:nvPicPr>
          <p:cNvPr id="22" name="Picture 21" descr="A white laboratory cabinet with a clear window&#10;&#10;Description automatically generated with medium confidence">
            <a:extLst>
              <a:ext uri="{FF2B5EF4-FFF2-40B4-BE49-F238E27FC236}">
                <a16:creationId xmlns:a16="http://schemas.microsoft.com/office/drawing/2014/main" id="{012E2A93-F3B6-4F18-DC19-0DFE32D41929}"/>
              </a:ext>
            </a:extLst>
          </p:cNvPr>
          <p:cNvPicPr>
            <a:picLocks noChangeAspect="1"/>
          </p:cNvPicPr>
          <p:nvPr/>
        </p:nvPicPr>
        <p:blipFill>
          <a:blip r:embed="rId6"/>
          <a:stretch>
            <a:fillRect/>
          </a:stretch>
        </p:blipFill>
        <p:spPr>
          <a:xfrm>
            <a:off x="8479118" y="4622211"/>
            <a:ext cx="1786510" cy="2088129"/>
          </a:xfrm>
          <a:prstGeom prst="rect">
            <a:avLst/>
          </a:prstGeom>
        </p:spPr>
      </p:pic>
      <p:pic>
        <p:nvPicPr>
          <p:cNvPr id="20" name="Picture 19" descr="A machine with a round container&#10;&#10;Description automatically generated">
            <a:extLst>
              <a:ext uri="{FF2B5EF4-FFF2-40B4-BE49-F238E27FC236}">
                <a16:creationId xmlns:a16="http://schemas.microsoft.com/office/drawing/2014/main" id="{7CDCF933-CCBB-B0AD-CA3E-5099532F5F3F}"/>
              </a:ext>
            </a:extLst>
          </p:cNvPr>
          <p:cNvPicPr>
            <a:picLocks noChangeAspect="1"/>
          </p:cNvPicPr>
          <p:nvPr/>
        </p:nvPicPr>
        <p:blipFill>
          <a:blip r:embed="rId7"/>
          <a:stretch>
            <a:fillRect/>
          </a:stretch>
        </p:blipFill>
        <p:spPr>
          <a:xfrm>
            <a:off x="10317438" y="5234134"/>
            <a:ext cx="1770896" cy="1352019"/>
          </a:xfrm>
          <a:prstGeom prst="rect">
            <a:avLst/>
          </a:prstGeom>
        </p:spPr>
      </p:pic>
    </p:spTree>
    <p:extLst>
      <p:ext uri="{BB962C8B-B14F-4D97-AF65-F5344CB8AC3E}">
        <p14:creationId xmlns:p14="http://schemas.microsoft.com/office/powerpoint/2010/main" val="27351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57" name="Rectangle 205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59" name="Rectangle 205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61" name="Rectangle 206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E991A2-80E8-7BF5-BE6F-AC25D9F09F3D}"/>
              </a:ext>
            </a:extLst>
          </p:cNvPr>
          <p:cNvSpPr>
            <a:spLocks noGrp="1"/>
          </p:cNvSpPr>
          <p:nvPr>
            <p:ph type="title"/>
          </p:nvPr>
        </p:nvSpPr>
        <p:spPr>
          <a:xfrm>
            <a:off x="838200" y="381000"/>
            <a:ext cx="10003218" cy="1600124"/>
          </a:xfrm>
        </p:spPr>
        <p:txBody>
          <a:bodyPr>
            <a:normAutofit/>
          </a:bodyPr>
          <a:lstStyle/>
          <a:p>
            <a:pPr>
              <a:lnSpc>
                <a:spcPct val="90000"/>
              </a:lnSpc>
            </a:pPr>
            <a:r>
              <a:rPr lang="en-US" sz="3200" dirty="0"/>
              <a:t>Sustainable Practices</a:t>
            </a:r>
            <a:br>
              <a:rPr lang="en-US" sz="2400" dirty="0"/>
            </a:br>
            <a:r>
              <a:rPr lang="en-US" sz="2000" b="0" dirty="0"/>
              <a:t>Strategies to reduce energy consumption: lab and institutional</a:t>
            </a:r>
            <a:br>
              <a:rPr lang="en-US" sz="2000" b="0" dirty="0"/>
            </a:br>
            <a:r>
              <a:rPr lang="en-US" sz="2000" b="0" dirty="0"/>
              <a:t>Re-adjust, Monitor, Maintain</a:t>
            </a:r>
            <a:br>
              <a:rPr lang="en-US" sz="2400" dirty="0"/>
            </a:br>
            <a:endParaRPr lang="en-US" sz="2400" dirty="0"/>
          </a:p>
        </p:txBody>
      </p:sp>
      <p:sp>
        <p:nvSpPr>
          <p:cNvPr id="3" name="Content Placeholder 2">
            <a:extLst>
              <a:ext uri="{FF2B5EF4-FFF2-40B4-BE49-F238E27FC236}">
                <a16:creationId xmlns:a16="http://schemas.microsoft.com/office/drawing/2014/main" id="{2D809582-77DC-1B51-202B-79B98C372818}"/>
              </a:ext>
            </a:extLst>
          </p:cNvPr>
          <p:cNvSpPr>
            <a:spLocks noGrp="1"/>
          </p:cNvSpPr>
          <p:nvPr>
            <p:ph idx="1"/>
          </p:nvPr>
        </p:nvSpPr>
        <p:spPr>
          <a:xfrm>
            <a:off x="206952" y="2665584"/>
            <a:ext cx="5585772" cy="3936062"/>
          </a:xfrm>
        </p:spPr>
        <p:txBody>
          <a:bodyPr anchor="ctr">
            <a:normAutofit fontScale="92500"/>
          </a:bodyPr>
          <a:lstStyle/>
          <a:p>
            <a:pPr>
              <a:lnSpc>
                <a:spcPct val="100000"/>
              </a:lnSpc>
            </a:pPr>
            <a:r>
              <a:rPr lang="en-US" sz="1800" dirty="0">
                <a:solidFill>
                  <a:schemeClr val="tx1"/>
                </a:solidFill>
              </a:rPr>
              <a:t>Energy-efficient equipment (policy of regularly defrosting and maintaining freezers can improve their efficiency, consolidating freezer storage )</a:t>
            </a:r>
          </a:p>
          <a:p>
            <a:pPr>
              <a:lnSpc>
                <a:spcPct val="100000"/>
              </a:lnSpc>
            </a:pPr>
            <a:r>
              <a:rPr lang="en-US" sz="1800" dirty="0">
                <a:solidFill>
                  <a:schemeClr val="tx1"/>
                </a:solidFill>
              </a:rPr>
              <a:t>Turn-off unused devices (timers, lighting programs)</a:t>
            </a:r>
          </a:p>
          <a:p>
            <a:pPr>
              <a:lnSpc>
                <a:spcPct val="100000"/>
              </a:lnSpc>
            </a:pPr>
            <a:r>
              <a:rPr lang="en-US" sz="1800" dirty="0">
                <a:solidFill>
                  <a:schemeClr val="tx1"/>
                </a:solidFill>
              </a:rPr>
              <a:t>Shut the Sash </a:t>
            </a:r>
          </a:p>
          <a:p>
            <a:pPr>
              <a:lnSpc>
                <a:spcPct val="100000"/>
              </a:lnSpc>
            </a:pPr>
            <a:r>
              <a:rPr lang="en-US" sz="1800" dirty="0">
                <a:solidFill>
                  <a:schemeClr val="tx1"/>
                </a:solidFill>
              </a:rPr>
              <a:t>Optimize protocols (minimize equipment run-time)</a:t>
            </a:r>
          </a:p>
          <a:p>
            <a:pPr>
              <a:lnSpc>
                <a:spcPct val="100000"/>
              </a:lnSpc>
            </a:pPr>
            <a:r>
              <a:rPr lang="en-US" sz="1800" dirty="0">
                <a:solidFill>
                  <a:schemeClr val="tx1"/>
                </a:solidFill>
              </a:rPr>
              <a:t>Share equipment </a:t>
            </a:r>
          </a:p>
          <a:p>
            <a:pPr>
              <a:lnSpc>
                <a:spcPct val="100000"/>
              </a:lnSpc>
            </a:pPr>
            <a:r>
              <a:rPr lang="en-US" sz="1800" dirty="0">
                <a:solidFill>
                  <a:schemeClr val="tx1"/>
                </a:solidFill>
              </a:rPr>
              <a:t>Donate old equipment</a:t>
            </a:r>
          </a:p>
          <a:p>
            <a:pPr>
              <a:lnSpc>
                <a:spcPct val="100000"/>
              </a:lnSpc>
            </a:pPr>
            <a:r>
              <a:rPr lang="en-US" sz="1800" dirty="0">
                <a:solidFill>
                  <a:schemeClr val="tx1"/>
                </a:solidFill>
              </a:rPr>
              <a:t>implementing awareness program that rewards groups who most consistently integrate sustainable practices</a:t>
            </a:r>
          </a:p>
        </p:txBody>
      </p:sp>
      <p:pic>
        <p:nvPicPr>
          <p:cNvPr id="2050" name="Picture 2" descr="A Lab Manager's Guide to Sustainable Lab Practices | Lab Manager">
            <a:extLst>
              <a:ext uri="{FF2B5EF4-FFF2-40B4-BE49-F238E27FC236}">
                <a16:creationId xmlns:a16="http://schemas.microsoft.com/office/drawing/2014/main" id="{48738E5B-876F-2CA1-7B5F-113D9AA7BE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96628" y="2950776"/>
            <a:ext cx="5585772" cy="314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2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2103F060-E44B-1CEE-F368-1F9FD8AFEC55}"/>
              </a:ext>
            </a:extLst>
          </p:cNvPr>
          <p:cNvSpPr>
            <a:spLocks noGrp="1"/>
          </p:cNvSpPr>
          <p:nvPr>
            <p:ph type="title"/>
          </p:nvPr>
        </p:nvSpPr>
        <p:spPr>
          <a:xfrm>
            <a:off x="838201" y="559813"/>
            <a:ext cx="10348146" cy="1283471"/>
          </a:xfrm>
        </p:spPr>
        <p:txBody>
          <a:bodyPr anchor="t">
            <a:normAutofit/>
          </a:bodyPr>
          <a:lstStyle/>
          <a:p>
            <a:r>
              <a:rPr lang="en-US" dirty="0">
                <a:solidFill>
                  <a:schemeClr val="tx2"/>
                </a:solidFill>
              </a:rPr>
              <a:t>Chemical and Biological waste:</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05287E16-056D-A77D-E354-30C36BFB4362}"/>
              </a:ext>
            </a:extLst>
          </p:cNvPr>
          <p:cNvGraphicFramePr>
            <a:graphicFrameLocks noGrp="1"/>
          </p:cNvGraphicFramePr>
          <p:nvPr>
            <p:ph idx="1"/>
            <p:extLst>
              <p:ext uri="{D42A27DB-BD31-4B8C-83A1-F6EECF244321}">
                <p14:modId xmlns:p14="http://schemas.microsoft.com/office/powerpoint/2010/main" val="1253905847"/>
              </p:ext>
            </p:extLst>
          </p:nvPr>
        </p:nvGraphicFramePr>
        <p:xfrm>
          <a:off x="1197268" y="825902"/>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A5867150-D1B9-29D1-FA85-DBF4ACB761EB}"/>
              </a:ext>
            </a:extLst>
          </p:cNvPr>
          <p:cNvSpPr txBox="1"/>
          <p:nvPr/>
        </p:nvSpPr>
        <p:spPr>
          <a:xfrm>
            <a:off x="1247938" y="4688115"/>
            <a:ext cx="6880062" cy="2308324"/>
          </a:xfrm>
          <a:prstGeom prst="rect">
            <a:avLst/>
          </a:prstGeom>
          <a:noFill/>
        </p:spPr>
        <p:txBody>
          <a:bodyPr wrap="square" rtlCol="0">
            <a:spAutoFit/>
          </a:bodyPr>
          <a:lstStyle/>
          <a:p>
            <a:pPr marL="0" indent="0">
              <a:buNone/>
            </a:pPr>
            <a:r>
              <a:rPr lang="en-US" sz="1800" u="sng" dirty="0"/>
              <a:t>Waste Management Protocols in Laboratories:</a:t>
            </a:r>
          </a:p>
          <a:p>
            <a:pPr marL="0" indent="0">
              <a:buNone/>
            </a:pPr>
            <a:r>
              <a:rPr lang="en-US" sz="1800" dirty="0"/>
              <a:t>-Segregation and Labeling</a:t>
            </a:r>
          </a:p>
          <a:p>
            <a:pPr marL="0" indent="0">
              <a:buNone/>
            </a:pPr>
            <a:r>
              <a:rPr lang="en-US" sz="1800" dirty="0"/>
              <a:t>-Use of Chemical Waste Containers</a:t>
            </a:r>
          </a:p>
          <a:p>
            <a:pPr marL="0" indent="0">
              <a:buNone/>
            </a:pPr>
            <a:r>
              <a:rPr lang="en-US" sz="1800" dirty="0"/>
              <a:t>-Regular Waste Collection</a:t>
            </a:r>
          </a:p>
          <a:p>
            <a:pPr marL="0" indent="0">
              <a:buNone/>
            </a:pPr>
            <a:r>
              <a:rPr lang="en-US" sz="1800" dirty="0"/>
              <a:t>-Training and Compliance</a:t>
            </a:r>
          </a:p>
          <a:p>
            <a:pPr marL="0" indent="0">
              <a:buNone/>
            </a:pPr>
            <a:r>
              <a:rPr lang="en-US" sz="1800" dirty="0"/>
              <a:t>-Emergency Response Plans</a:t>
            </a:r>
          </a:p>
          <a:p>
            <a:pPr marL="0" indent="0">
              <a:buNone/>
            </a:pPr>
            <a:r>
              <a:rPr lang="en-US" sz="1800" dirty="0"/>
              <a:t>-Recycling and Reuse</a:t>
            </a:r>
          </a:p>
          <a:p>
            <a:endParaRPr lang="en-US" dirty="0"/>
          </a:p>
        </p:txBody>
      </p:sp>
    </p:spTree>
    <p:extLst>
      <p:ext uri="{BB962C8B-B14F-4D97-AF65-F5344CB8AC3E}">
        <p14:creationId xmlns:p14="http://schemas.microsoft.com/office/powerpoint/2010/main" val="60665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92" name="Rectangle 309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94" name="Rectangle 309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96" name="Rectangle 309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EBB2CF-A41D-9265-6474-499719E467A7}"/>
              </a:ext>
            </a:extLst>
          </p:cNvPr>
          <p:cNvSpPr>
            <a:spLocks noGrp="1"/>
          </p:cNvSpPr>
          <p:nvPr>
            <p:ph type="title"/>
          </p:nvPr>
        </p:nvSpPr>
        <p:spPr>
          <a:xfrm>
            <a:off x="838200" y="381000"/>
            <a:ext cx="10003218" cy="1600124"/>
          </a:xfrm>
        </p:spPr>
        <p:txBody>
          <a:bodyPr>
            <a:normAutofit/>
          </a:bodyPr>
          <a:lstStyle/>
          <a:p>
            <a:r>
              <a:rPr lang="en-US" dirty="0"/>
              <a:t>General Waste ( Single-use Plastics)</a:t>
            </a:r>
          </a:p>
        </p:txBody>
      </p:sp>
      <p:sp>
        <p:nvSpPr>
          <p:cNvPr id="3" name="Content Placeholder 2">
            <a:extLst>
              <a:ext uri="{FF2B5EF4-FFF2-40B4-BE49-F238E27FC236}">
                <a16:creationId xmlns:a16="http://schemas.microsoft.com/office/drawing/2014/main" id="{8234BD8A-86AE-1CA3-F193-E0520C8EDA4F}"/>
              </a:ext>
            </a:extLst>
          </p:cNvPr>
          <p:cNvSpPr>
            <a:spLocks noGrp="1"/>
          </p:cNvSpPr>
          <p:nvPr>
            <p:ph idx="1"/>
          </p:nvPr>
        </p:nvSpPr>
        <p:spPr>
          <a:xfrm>
            <a:off x="838200" y="2648338"/>
            <a:ext cx="6259286" cy="3649847"/>
          </a:xfrm>
        </p:spPr>
        <p:txBody>
          <a:bodyPr anchor="ctr">
            <a:normAutofit/>
          </a:bodyPr>
          <a:lstStyle/>
          <a:p>
            <a:r>
              <a:rPr lang="en-US" sz="1800" dirty="0">
                <a:solidFill>
                  <a:schemeClr val="tx2"/>
                </a:solidFill>
              </a:rPr>
              <a:t>How to minimize waste?</a:t>
            </a:r>
          </a:p>
          <a:p>
            <a:pPr marL="0" indent="0">
              <a:buNone/>
            </a:pPr>
            <a:r>
              <a:rPr lang="en-US" sz="1800" dirty="0">
                <a:solidFill>
                  <a:schemeClr val="tx2"/>
                </a:solidFill>
              </a:rPr>
              <a:t>-Implementation of Recycling Programs</a:t>
            </a:r>
          </a:p>
          <a:p>
            <a:pPr marL="0" indent="0">
              <a:buNone/>
            </a:pPr>
            <a:r>
              <a:rPr lang="en-US" sz="1800" dirty="0">
                <a:solidFill>
                  <a:schemeClr val="tx2"/>
                </a:solidFill>
              </a:rPr>
              <a:t>-Reducing single-use plastics through the adoption of reusable alternatives, such as glassware</a:t>
            </a:r>
          </a:p>
          <a:p>
            <a:pPr marL="0" indent="0">
              <a:buNone/>
            </a:pPr>
            <a:r>
              <a:rPr lang="en-US" sz="1800" dirty="0">
                <a:solidFill>
                  <a:schemeClr val="tx2"/>
                </a:solidFill>
              </a:rPr>
              <a:t>-Encouraging proper segregation of waste streams ensures that recyclable materials are not contaminated </a:t>
            </a:r>
          </a:p>
          <a:p>
            <a:pPr marL="0" indent="0">
              <a:buNone/>
            </a:pPr>
            <a:r>
              <a:rPr lang="en-US" sz="1800" dirty="0">
                <a:solidFill>
                  <a:schemeClr val="tx2"/>
                </a:solidFill>
              </a:rPr>
              <a:t>-Green chemistry principles </a:t>
            </a:r>
          </a:p>
          <a:p>
            <a:pPr marL="0" indent="0">
              <a:buNone/>
            </a:pPr>
            <a:endParaRPr lang="en-US" sz="1800" dirty="0">
              <a:solidFill>
                <a:schemeClr val="tx2"/>
              </a:solidFill>
            </a:endParaRPr>
          </a:p>
        </p:txBody>
      </p:sp>
      <p:pic>
        <p:nvPicPr>
          <p:cNvPr id="3074" name="Picture 2" descr="A bin full of plastic laboratory waste">
            <a:extLst>
              <a:ext uri="{FF2B5EF4-FFF2-40B4-BE49-F238E27FC236}">
                <a16:creationId xmlns:a16="http://schemas.microsoft.com/office/drawing/2014/main" id="{E77281EF-A452-E4EB-D9C8-576D7D6F9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568" r="5" b="1687"/>
          <a:stretch/>
        </p:blipFill>
        <p:spPr bwMode="auto">
          <a:xfrm>
            <a:off x="7848600" y="4518684"/>
            <a:ext cx="4343400" cy="23393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08AFCD0-1B96-ADD3-F6F3-5F97F177BE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 b="6"/>
          <a:stretch/>
        </p:blipFill>
        <p:spPr bwMode="auto">
          <a:xfrm>
            <a:off x="7848600" y="2267339"/>
            <a:ext cx="4343400" cy="228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82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FC1B7E89-0EA8-E60A-9263-3D95B81E9E7B}"/>
              </a:ext>
            </a:extLst>
          </p:cNvPr>
          <p:cNvSpPr>
            <a:spLocks noGrp="1"/>
          </p:cNvSpPr>
          <p:nvPr>
            <p:ph type="title"/>
          </p:nvPr>
        </p:nvSpPr>
        <p:spPr>
          <a:xfrm>
            <a:off x="838201" y="559813"/>
            <a:ext cx="10348146" cy="1283471"/>
          </a:xfrm>
        </p:spPr>
        <p:txBody>
          <a:bodyPr anchor="t">
            <a:normAutofit/>
          </a:bodyPr>
          <a:lstStyle/>
          <a:p>
            <a:r>
              <a:rPr lang="en-US">
                <a:solidFill>
                  <a:schemeClr val="tx2"/>
                </a:solidFill>
              </a:rPr>
              <a:t>Resource Use</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9DAF6A9D-6513-2921-0F48-DA90781F0C33}"/>
              </a:ext>
            </a:extLst>
          </p:cNvPr>
          <p:cNvGraphicFramePr>
            <a:graphicFrameLocks noGrp="1"/>
          </p:cNvGraphicFramePr>
          <p:nvPr>
            <p:ph idx="1"/>
            <p:extLst>
              <p:ext uri="{D42A27DB-BD31-4B8C-83A1-F6EECF244321}">
                <p14:modId xmlns:p14="http://schemas.microsoft.com/office/powerpoint/2010/main" val="2042057922"/>
              </p:ext>
            </p:extLst>
          </p:nvPr>
        </p:nvGraphicFramePr>
        <p:xfrm>
          <a:off x="1197268" y="1523969"/>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450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129" name="Picture 51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5131" name="Rectangle 5130">
            <a:extLst>
              <a:ext uri="{FF2B5EF4-FFF2-40B4-BE49-F238E27FC236}">
                <a16:creationId xmlns:a16="http://schemas.microsoft.com/office/drawing/2014/main" id="{D6A5485D-4AF6-47BA-8BB1-44D0639B9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33" name="Rectangle 5132">
            <a:extLst>
              <a:ext uri="{FF2B5EF4-FFF2-40B4-BE49-F238E27FC236}">
                <a16:creationId xmlns:a16="http://schemas.microsoft.com/office/drawing/2014/main" id="{483861B3-77F4-42C4-B257-AF7D1EB5F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122" name="Picture 2" descr="A large crowd of people in a building&#10;&#10;Description automatically generated">
            <a:extLst>
              <a:ext uri="{FF2B5EF4-FFF2-40B4-BE49-F238E27FC236}">
                <a16:creationId xmlns:a16="http://schemas.microsoft.com/office/drawing/2014/main" id="{EF565B35-B8CB-A14D-0A44-89BE0FAD10BB}"/>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t="15747"/>
          <a:stretch/>
        </p:blipFill>
        <p:spPr bwMode="auto">
          <a:xfrm>
            <a:off x="20" y="1376"/>
            <a:ext cx="12191980" cy="6856624"/>
          </a:xfrm>
          <a:prstGeom prst="rect">
            <a:avLst/>
          </a:prstGeom>
          <a:noFill/>
          <a:extLst>
            <a:ext uri="{909E8E84-426E-40DD-AFC4-6F175D3DCCD1}">
              <a14:hiddenFill xmlns:a14="http://schemas.microsoft.com/office/drawing/2010/main">
                <a:solidFill>
                  <a:srgbClr val="FFFFFF"/>
                </a:solidFill>
              </a14:hiddenFill>
            </a:ext>
          </a:extLst>
        </p:spPr>
      </p:pic>
      <p:sp>
        <p:nvSpPr>
          <p:cNvPr id="5135" name="Rectangle 5134">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EB895-6D86-0191-BAF9-94F171C22C8F}"/>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r>
              <a:rPr lang="en-US" sz="5400">
                <a:solidFill>
                  <a:srgbClr val="FFFFFF"/>
                </a:solidFill>
              </a:rPr>
              <a:t>Carbon Footprint</a:t>
            </a:r>
          </a:p>
        </p:txBody>
      </p:sp>
    </p:spTree>
    <p:extLst>
      <p:ext uri="{BB962C8B-B14F-4D97-AF65-F5344CB8AC3E}">
        <p14:creationId xmlns:p14="http://schemas.microsoft.com/office/powerpoint/2010/main" val="38327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ockprintVTI">
  <a:themeElements>
    <a:clrScheme name="AnalogousFromDarkSeedLeftStep">
      <a:dk1>
        <a:srgbClr val="000000"/>
      </a:dk1>
      <a:lt1>
        <a:srgbClr val="FFFFFF"/>
      </a:lt1>
      <a:dk2>
        <a:srgbClr val="253C22"/>
      </a:dk2>
      <a:lt2>
        <a:srgbClr val="E8E3E2"/>
      </a:lt2>
      <a:accent1>
        <a:srgbClr val="43AECD"/>
      </a:accent1>
      <a:accent2>
        <a:srgbClr val="2FB49A"/>
      </a:accent2>
      <a:accent3>
        <a:srgbClr val="3BB56B"/>
      </a:accent3>
      <a:accent4>
        <a:srgbClr val="34B630"/>
      </a:accent4>
      <a:accent5>
        <a:srgbClr val="70B23A"/>
      </a:accent5>
      <a:accent6>
        <a:srgbClr val="99AA2D"/>
      </a:accent6>
      <a:hlink>
        <a:srgbClr val="4C9331"/>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10014</TotalTime>
  <Words>5132</Words>
  <Application>Microsoft Macintosh PowerPoint</Application>
  <PresentationFormat>Widescreen</PresentationFormat>
  <Paragraphs>276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AvenirNext LT Pro Medium</vt:lpstr>
      <vt:lpstr>Aptos</vt:lpstr>
      <vt:lpstr>Arial</vt:lpstr>
      <vt:lpstr>Avenir Next LT Pro</vt:lpstr>
      <vt:lpstr>Calibri</vt:lpstr>
      <vt:lpstr>BlockprintVTI</vt:lpstr>
      <vt:lpstr>Climate-conscious Biomedical Science: Sustainable Strategies for the Future</vt:lpstr>
      <vt:lpstr>The Environmental impact of Research</vt:lpstr>
      <vt:lpstr>We will (quickly) go over these topics today</vt:lpstr>
      <vt:lpstr>Lab Energy consumption</vt:lpstr>
      <vt:lpstr>Sustainable Practices Strategies to reduce energy consumption: lab and institutional Re-adjust, Monitor, Maintain </vt:lpstr>
      <vt:lpstr>Chemical and Biological waste:</vt:lpstr>
      <vt:lpstr>General Waste ( Single-use Plastics)</vt:lpstr>
      <vt:lpstr>Resource Use</vt:lpstr>
      <vt:lpstr>Carbon Footprint</vt:lpstr>
      <vt:lpstr>Carbon Footprint</vt:lpstr>
      <vt:lpstr>Sustainable Research Practices</vt:lpstr>
      <vt:lpstr>Policy and Funding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Lucas, Carolina</dc:creator>
  <cp:lastModifiedBy>Sandra Yin</cp:lastModifiedBy>
  <cp:revision>39</cp:revision>
  <dcterms:created xsi:type="dcterms:W3CDTF">2024-08-02T16:51:55Z</dcterms:created>
  <dcterms:modified xsi:type="dcterms:W3CDTF">2024-11-01T20:44:55Z</dcterms:modified>
</cp:coreProperties>
</file>